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83" r:id="rId6"/>
    <p:sldId id="257" r:id="rId7"/>
    <p:sldId id="294" r:id="rId8"/>
    <p:sldId id="289" r:id="rId9"/>
    <p:sldId id="293" r:id="rId10"/>
    <p:sldId id="296" r:id="rId11"/>
    <p:sldId id="297" r:id="rId12"/>
    <p:sldId id="299" r:id="rId13"/>
    <p:sldId id="298" r:id="rId14"/>
    <p:sldId id="290" r:id="rId15"/>
    <p:sldId id="292" r:id="rId16"/>
    <p:sldId id="295" r:id="rId17"/>
    <p:sldId id="287" r:id="rId18"/>
    <p:sldId id="305" r:id="rId19"/>
    <p:sldId id="284" r:id="rId20"/>
    <p:sldId id="300" r:id="rId21"/>
    <p:sldId id="306" r:id="rId22"/>
    <p:sldId id="302" r:id="rId23"/>
    <p:sldId id="301" r:id="rId24"/>
    <p:sldId id="303" r:id="rId25"/>
    <p:sldId id="304" r:id="rId26"/>
    <p:sldId id="30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son, Melissa Dunavant" initials="RMD" lastIdx="1" clrIdx="0">
    <p:extLst>
      <p:ext uri="{19B8F6BF-5375-455C-9EA6-DF929625EA0E}">
        <p15:presenceInfo xmlns:p15="http://schemas.microsoft.com/office/powerpoint/2012/main" userId="S::ROBINSONMD@ETSU.EDU::dd4bf453-7784-43dd-81c9-5d207f84ba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0643-A384-4326-A9B7-9FC736F890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4DD9-5D56-4F3F-B28D-DCF267BE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no conflicts of interest.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I’m so glad you’re considering becoming a doctor.  And why would you want to?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F5B1B-F973-407F-9554-734C3FEB00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Obese is a clinical term many see as stigmatizing.  Morbid obesity is offensive.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44DD9-5D56-4F3F-B28D-DCF267BEA3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are pricey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44DD9-5D56-4F3F-B28D-DCF267BEA3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displacement, air displacement, very accurate, $$$$$.   DEXA, quite good but $$$, waist </a:t>
            </a:r>
            <a:r>
              <a:rPr lang="en-US" dirty="0" err="1"/>
              <a:t>circumf</a:t>
            </a:r>
            <a:r>
              <a:rPr lang="en-US" dirty="0"/>
              <a:t> and waist-to-hip ratio – </a:t>
            </a:r>
            <a:r>
              <a:rPr lang="en-US" dirty="0" err="1"/>
              <a:t>gotta</a:t>
            </a:r>
            <a:r>
              <a:rPr lang="en-US" dirty="0"/>
              <a:t> know where to measure.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44DD9-5D56-4F3F-B28D-DCF267BEA3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B9BF-6D78-4AB1-A64E-96536F262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9D8A-90C1-4394-930D-66B2C3891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9126"/>
            <a:ext cx="9144000" cy="10919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F71B-0D84-4430-B7A4-4176C5D4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9865-5381-48DD-98C5-05F0A88F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A6B3-33E6-4816-B319-7168919D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" descr="ETSU_V_ 123 282.pdf">
            <a:extLst>
              <a:ext uri="{FF2B5EF4-FFF2-40B4-BE49-F238E27FC236}">
                <a16:creationId xmlns:a16="http://schemas.microsoft.com/office/drawing/2014/main" id="{E86C8127-200E-4943-931A-0F06428EF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51337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8E0D0F-82C7-427E-A0C8-E0019121A2FE}"/>
              </a:ext>
            </a:extLst>
          </p:cNvPr>
          <p:cNvGrpSpPr/>
          <p:nvPr/>
        </p:nvGrpSpPr>
        <p:grpSpPr>
          <a:xfrm>
            <a:off x="0" y="5353837"/>
            <a:ext cx="12192000" cy="1504163"/>
            <a:chOff x="0" y="5353837"/>
            <a:chExt cx="12192000" cy="15041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EAFD4F-EAC3-4BAB-955D-36E314DEB768}"/>
                </a:ext>
              </a:extLst>
            </p:cNvPr>
            <p:cNvSpPr/>
            <p:nvPr/>
          </p:nvSpPr>
          <p:spPr>
            <a:xfrm>
              <a:off x="0" y="5832629"/>
              <a:ext cx="12192000" cy="1025371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A1179DF7-2D92-4D7F-8BBC-A499FA59E1A4}"/>
                </a:ext>
              </a:extLst>
            </p:cNvPr>
            <p:cNvSpPr/>
            <p:nvPr/>
          </p:nvSpPr>
          <p:spPr>
            <a:xfrm>
              <a:off x="0" y="5353837"/>
              <a:ext cx="1524000" cy="497149"/>
            </a:xfrm>
            <a:prstGeom prst="rtTriangle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0E1BEC7C-5445-42DC-BA26-519F2EEC3D99}"/>
                </a:ext>
              </a:extLst>
            </p:cNvPr>
            <p:cNvSpPr/>
            <p:nvPr/>
          </p:nvSpPr>
          <p:spPr>
            <a:xfrm flipH="1">
              <a:off x="10668000" y="5359070"/>
              <a:ext cx="1524000" cy="497149"/>
            </a:xfrm>
            <a:prstGeom prst="rtTriangle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623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41E799-9D9C-4011-971C-24B62B922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219031"/>
            <a:ext cx="2076450" cy="547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04C76-7DAA-4234-91DC-D384A656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4C49B-0782-4455-8929-B6DC90C1F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3F6C-F3E6-4534-BBAA-9516B9C3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10C32-0623-42CF-9783-B7AC53C1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1017-10B2-433F-BE81-D34C293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D4ADAE-F0C2-4C5B-B627-285A41E00BE6}"/>
              </a:ext>
            </a:extLst>
          </p:cNvPr>
          <p:cNvGrpSpPr/>
          <p:nvPr/>
        </p:nvGrpSpPr>
        <p:grpSpPr>
          <a:xfrm rot="5400000" flipV="1">
            <a:off x="8217742" y="2880568"/>
            <a:ext cx="6854826" cy="1093690"/>
            <a:chOff x="0" y="5764310"/>
            <a:chExt cx="12192000" cy="10936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A55757-DBCB-43F9-9D89-5E6B0B8E8AEE}"/>
                </a:ext>
              </a:extLst>
            </p:cNvPr>
            <p:cNvSpPr/>
            <p:nvPr/>
          </p:nvSpPr>
          <p:spPr>
            <a:xfrm>
              <a:off x="0" y="6248400"/>
              <a:ext cx="12192000" cy="6096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91ADC10-7E28-4F57-A15A-9B8079C0947F}"/>
                </a:ext>
              </a:extLst>
            </p:cNvPr>
            <p:cNvSpPr/>
            <p:nvPr/>
          </p:nvSpPr>
          <p:spPr>
            <a:xfrm>
              <a:off x="0" y="5764310"/>
              <a:ext cx="1524000" cy="497149"/>
            </a:xfrm>
            <a:prstGeom prst="rtTriangle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12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E5BEC-B960-4187-AA4E-2C643BB08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94B6E-B906-43C5-9188-3EAD2FAF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A89E-E121-4CA1-81C3-6B43FD2A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D7207-4523-48E1-8E80-02581881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D5727-5D5B-4857-9A6B-94B61FD4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00E876-5A22-4CCF-9489-0308C5527A2A}"/>
              </a:ext>
            </a:extLst>
          </p:cNvPr>
          <p:cNvGrpSpPr/>
          <p:nvPr/>
        </p:nvGrpSpPr>
        <p:grpSpPr>
          <a:xfrm rot="16200000" flipH="1" flipV="1">
            <a:off x="-2880568" y="2883742"/>
            <a:ext cx="6854826" cy="1093690"/>
            <a:chOff x="0" y="5764310"/>
            <a:chExt cx="12192000" cy="10936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18F810-FB5D-4D58-82AC-83A7BB0EE6DB}"/>
                </a:ext>
              </a:extLst>
            </p:cNvPr>
            <p:cNvSpPr/>
            <p:nvPr/>
          </p:nvSpPr>
          <p:spPr>
            <a:xfrm>
              <a:off x="0" y="6248400"/>
              <a:ext cx="12192000" cy="6096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9A397F17-C829-4F13-931A-6BE0E9CD2142}"/>
                </a:ext>
              </a:extLst>
            </p:cNvPr>
            <p:cNvSpPr/>
            <p:nvPr/>
          </p:nvSpPr>
          <p:spPr>
            <a:xfrm>
              <a:off x="0" y="5764310"/>
              <a:ext cx="1524000" cy="497149"/>
            </a:xfrm>
            <a:prstGeom prst="rtTriangle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6C0D950-A51B-447B-8D72-5BDBC202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4091" y="5464010"/>
            <a:ext cx="2017781" cy="4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009F-4F55-46CF-A373-2C0C56ED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E765-EEFC-4E95-9585-0A9A6D41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86FD3-5EE8-414A-9C70-1BBC5D04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FA7C-6621-4F99-BB66-2EE7238F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6F5E3-809D-405B-94D3-054C2411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6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7999-A737-4E15-A378-F8A3FCAF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8825"/>
            <a:ext cx="10515600" cy="253365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4F412-6F1A-4102-A137-EA903DF5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6D771-647F-403F-9D97-EBB1FE60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76142-6188-40E8-BEAD-E4F1495F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E3FC-710B-4A95-806E-244FB15C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C376DB-0C29-4083-901B-93931797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5" y="383200"/>
            <a:ext cx="2740025" cy="14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2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64FA-3ECB-4D21-8CF4-91C525F3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5570-B85D-485B-B62E-06A124990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5BF6-BC73-48DD-B7B3-61A210A3F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773E7-6E27-4A03-AE15-421565D5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E9084-8ECE-4683-99D1-68F2DA86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ED2F2-AB9A-40C7-81ED-178A0FB6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2AE5-63FF-4A6B-8A78-152FE3F1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176BE-E2D8-44A8-8CEC-E5763DC88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EA203-2274-41F9-BDF7-1DA5CC75B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989A0-0D61-4009-A18F-CC39200CE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99517-8387-46EC-AD8E-2A789CE11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86425-4304-4088-A864-9EABA435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C904B-3EAE-41A7-B8A3-21AAEDE1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90676-7EAB-4C2A-BD47-6FD434CE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684D-CBD5-4624-9C58-89B3C4C2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02BBC-C915-4AA0-AB61-95DD5685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DE413-756A-4218-A0B2-DDE7A940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7B3A-CFB3-4F99-B568-A14A7F7E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09F26-7674-433B-A698-5E2FFE20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5864E-746F-446F-B78E-3BDA3659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DA38C-2ABC-4940-B678-549885A5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1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3A92-AC1D-4DF1-BA44-B0F5D5B6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EFFE-41D0-4681-9AE0-853F1334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FE244-1DBC-4179-9D83-0ECB89E1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75245-C71D-4DD7-BF83-8BCD2F67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ACD6C-8DBD-4212-9957-CB4AF4D2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F9EBC-EB2A-44C8-895F-D96B7C87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62B7-3103-4388-B1B7-F2E51A44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2E6FF-0DFD-4E71-BCF1-6DAB4DA19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3AADC-CEE3-40DD-8960-6A2CCFD3A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B53BE-B56C-47E1-B86E-05D9F6FB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EF6A9-6B95-4F11-AFE6-DECD5C52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848DE-AFD4-431C-84B8-0DA848E9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512291-1A75-486C-BE86-21561A3BFDD4}"/>
              </a:ext>
            </a:extLst>
          </p:cNvPr>
          <p:cNvGrpSpPr/>
          <p:nvPr/>
        </p:nvGrpSpPr>
        <p:grpSpPr>
          <a:xfrm>
            <a:off x="0" y="5764310"/>
            <a:ext cx="12192000" cy="1093690"/>
            <a:chOff x="0" y="5764310"/>
            <a:chExt cx="12192000" cy="10936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AD6FA5-FF76-45DD-B3D2-8659C577E550}"/>
                </a:ext>
              </a:extLst>
            </p:cNvPr>
            <p:cNvSpPr/>
            <p:nvPr/>
          </p:nvSpPr>
          <p:spPr>
            <a:xfrm>
              <a:off x="0" y="6248400"/>
              <a:ext cx="12192000" cy="609600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0C1F56CB-4A1A-42CA-BA32-AC3E155EA068}"/>
                </a:ext>
              </a:extLst>
            </p:cNvPr>
            <p:cNvSpPr/>
            <p:nvPr/>
          </p:nvSpPr>
          <p:spPr>
            <a:xfrm>
              <a:off x="0" y="5764310"/>
              <a:ext cx="1524000" cy="497149"/>
            </a:xfrm>
            <a:prstGeom prst="rtTriangle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372DE-0901-4246-96D3-88A05ABA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E98DE-9FE1-4D70-9C79-DDAA2C27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B6AB-B96B-4A5A-9082-2EDD87FEC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F055-D373-4EF0-BC61-6EE57332DA1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0754-05C8-4EC9-B210-CBFE58EA5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26A1-D9BA-4ED9-9605-9322E90E8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B0A6-3343-4CE8-8AC9-F7C46BEAA1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F34F57-C00F-4C06-9095-69F2FB013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19" y="6311900"/>
            <a:ext cx="2017781" cy="5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hf.org.uk/informationsupport/heart-matters-magazine/nutrition/weight/best-way-to-measure-body-fat#:~:text=Calipers%20are%20the%20cheapest%2C%20easiest,test%20on%20the%20same%20side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ho/data/indicators/indicator-details/GHO/mean-bmi-(kg-m-)-(age-standardized-estimate)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obesity/data/surveillance.html#NPAO" TargetMode="External"/><Relationship Id="rId2" Type="http://schemas.openxmlformats.org/officeDocument/2006/relationships/hyperlink" Target="https://stacks.cdc.gov/view/cdc/10627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health/archive/2015/03/how-obesity-became-a-disease/38830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health/archive/2015/03/how-obesity-became-a-disease/38830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health/archive/2015/03/how-obesity-became-a-disease/38830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46D4-39BD-4C61-BBF4-8AAFE1AB3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Rural Obesity and Eating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D3C50-2FAB-4B6E-84F0-839D008E8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Robinson M.D.</a:t>
            </a:r>
          </a:p>
          <a:p>
            <a:r>
              <a:rPr lang="en-US" dirty="0"/>
              <a:t>Rural and Community Programs</a:t>
            </a:r>
          </a:p>
        </p:txBody>
      </p:sp>
    </p:spTree>
    <p:extLst>
      <p:ext uri="{BB962C8B-B14F-4D97-AF65-F5344CB8AC3E}">
        <p14:creationId xmlns:p14="http://schemas.microsoft.com/office/powerpoint/2010/main" val="318120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4CA1-2696-4167-8DBE-0DF2CBBD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707EE-ABE9-4BEA-A3F0-B9353ED8C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BAA79-A269-4410-BBA3-E972C190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2" y="154679"/>
            <a:ext cx="9716742" cy="5530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A3DD4-1251-4923-B809-48005BEBA949}"/>
              </a:ext>
            </a:extLst>
          </p:cNvPr>
          <p:cNvSpPr txBox="1"/>
          <p:nvPr/>
        </p:nvSpPr>
        <p:spPr>
          <a:xfrm>
            <a:off x="5534233" y="5530632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Erlanger, L. (2023, Jan 26-29). </a:t>
            </a: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</a:rPr>
              <a:t>The Weight of Bias: Anti-Fat Bias, Health, and Medical Education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[Conference presentation].  Society for Teachers of Family Medicine 2023 Conference on Medical Student Education, New Orleans, LA,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89387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71C-5411-4394-96EB-562BEF1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measure body composition</a:t>
            </a:r>
          </a:p>
        </p:txBody>
      </p:sp>
      <p:pic>
        <p:nvPicPr>
          <p:cNvPr id="1028" name="Picture 4" descr="A woman floats in water">
            <a:extLst>
              <a:ext uri="{FF2B5EF4-FFF2-40B4-BE49-F238E27FC236}">
                <a16:creationId xmlns:a16="http://schemas.microsoft.com/office/drawing/2014/main" id="{FA16480A-BA89-46E8-B78C-8D1E8841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1" y="1954794"/>
            <a:ext cx="3496056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woman stands up inside a bod pod">
            <a:extLst>
              <a:ext uri="{FF2B5EF4-FFF2-40B4-BE49-F238E27FC236}">
                <a16:creationId xmlns:a16="http://schemas.microsoft.com/office/drawing/2014/main" id="{D37CA4B8-4192-48AB-A7A4-F2349C8E3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17233"/>
          <a:stretch/>
        </p:blipFill>
        <p:spPr bwMode="auto">
          <a:xfrm>
            <a:off x="3941437" y="2224876"/>
            <a:ext cx="4282785" cy="35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055AB-99A7-442B-9AD2-BE39CF0B6690}"/>
              </a:ext>
            </a:extLst>
          </p:cNvPr>
          <p:cNvSpPr txBox="1"/>
          <p:nvPr/>
        </p:nvSpPr>
        <p:spPr>
          <a:xfrm>
            <a:off x="900811" y="4210314"/>
            <a:ext cx="261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Displacement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4113E-BC34-4C61-AAE5-0626DE3B5601}"/>
              </a:ext>
            </a:extLst>
          </p:cNvPr>
          <p:cNvSpPr txBox="1"/>
          <p:nvPr/>
        </p:nvSpPr>
        <p:spPr>
          <a:xfrm>
            <a:off x="3879255" y="5801921"/>
            <a:ext cx="261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Displacement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6BA5D-7E96-4406-80E8-3FF2B04A6C95}"/>
              </a:ext>
            </a:extLst>
          </p:cNvPr>
          <p:cNvSpPr txBox="1"/>
          <p:nvPr/>
        </p:nvSpPr>
        <p:spPr>
          <a:xfrm>
            <a:off x="10807872" y="5815594"/>
            <a:ext cx="77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DEXA</a:t>
            </a:r>
          </a:p>
        </p:txBody>
      </p:sp>
      <p:pic>
        <p:nvPicPr>
          <p:cNvPr id="3" name="Picture 4" descr="Private DEXA Scan - Body Fat Measurement in London | Bodyscan">
            <a:extLst>
              <a:ext uri="{FF2B5EF4-FFF2-40B4-BE49-F238E27FC236}">
                <a16:creationId xmlns:a16="http://schemas.microsoft.com/office/drawing/2014/main" id="{B2D43DEA-55E2-4929-94A6-D10229B94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8"/>
          <a:stretch/>
        </p:blipFill>
        <p:spPr bwMode="auto">
          <a:xfrm>
            <a:off x="8286403" y="1304401"/>
            <a:ext cx="3559607" cy="45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5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71C-5411-4394-96EB-562BEF1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measure body composition</a:t>
            </a:r>
          </a:p>
        </p:txBody>
      </p:sp>
      <p:pic>
        <p:nvPicPr>
          <p:cNvPr id="2050" name="Picture 2" descr="Apple and pear body shapes">
            <a:extLst>
              <a:ext uri="{FF2B5EF4-FFF2-40B4-BE49-F238E27FC236}">
                <a16:creationId xmlns:a16="http://schemas.microsoft.com/office/drawing/2014/main" id="{CC7138A9-D3E7-4B8C-A403-5CE62500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1542190"/>
            <a:ext cx="3474720" cy="22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078766-3493-48C6-935D-563699FC3CE0}"/>
              </a:ext>
            </a:extLst>
          </p:cNvPr>
          <p:cNvSpPr txBox="1"/>
          <p:nvPr/>
        </p:nvSpPr>
        <p:spPr>
          <a:xfrm>
            <a:off x="5717735" y="1498027"/>
            <a:ext cx="209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Waist to Hip Ratio</a:t>
            </a:r>
          </a:p>
        </p:txBody>
      </p:sp>
      <p:pic>
        <p:nvPicPr>
          <p:cNvPr id="2052" name="Picture 4" descr="A pair of callipers">
            <a:extLst>
              <a:ext uri="{FF2B5EF4-FFF2-40B4-BE49-F238E27FC236}">
                <a16:creationId xmlns:a16="http://schemas.microsoft.com/office/drawing/2014/main" id="{BD3A6FED-B62C-437E-8FB5-A0A0AE03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7" y="1655926"/>
            <a:ext cx="4077973" cy="2630950"/>
          </a:xfrm>
          <a:prstGeom prst="rect">
            <a:avLst/>
          </a:prstGeom>
          <a:noFill/>
          <a:ln w="66675">
            <a:solidFill>
              <a:schemeClr val="accent1">
                <a:lumMod val="25000"/>
                <a:lumOff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549CFF-E5E3-4C8E-954A-278D6A9329F9}"/>
              </a:ext>
            </a:extLst>
          </p:cNvPr>
          <p:cNvSpPr txBox="1"/>
          <p:nvPr/>
        </p:nvSpPr>
        <p:spPr>
          <a:xfrm>
            <a:off x="1327126" y="4353759"/>
            <a:ext cx="640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Calipers on skin fold in 3 areas – “best trade-off between cost, convenience and accuracy” per British Heart Foundation</a:t>
            </a:r>
            <a:r>
              <a:rPr lang="en-US" baseline="30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ECDD7-D852-4869-8BB1-7CF6168251D5}"/>
              </a:ext>
            </a:extLst>
          </p:cNvPr>
          <p:cNvSpPr txBox="1"/>
          <p:nvPr/>
        </p:nvSpPr>
        <p:spPr>
          <a:xfrm>
            <a:off x="1682254" y="5316575"/>
            <a:ext cx="9267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aseline="30000" dirty="0">
                <a:solidFill>
                  <a:srgbClr val="0F1111"/>
                </a:solidFill>
              </a:rPr>
              <a:t>1</a:t>
            </a:r>
            <a:r>
              <a:rPr lang="en-US" sz="1200" dirty="0">
                <a:solidFill>
                  <a:srgbClr val="0F111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British Heart Foundation (n.d.). </a:t>
            </a:r>
            <a:r>
              <a:rPr lang="en-US" sz="1200" i="1" dirty="0">
                <a:solidFill>
                  <a:srgbClr val="0F111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the Best Way to Measure Body Fat?</a:t>
            </a:r>
            <a:r>
              <a:rPr lang="en-US" sz="1200" dirty="0">
                <a:solidFill>
                  <a:srgbClr val="0F111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Retrieved April 5, 2023 from </a:t>
            </a:r>
            <a:r>
              <a:rPr lang="en-US" sz="1200" dirty="0">
                <a:solidFill>
                  <a:srgbClr val="0F1111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https://www.bhf.org.uk/informationsupport/heart-matters-magazine/nutrition/weight/best-way-to-measure-body-fat#:~:text=Calipers%20are%20the%20cheapest%2C%20easiest,test%20on%20the%20same%20side</a:t>
            </a:r>
            <a:r>
              <a:rPr lang="en-US" sz="1200" dirty="0">
                <a:solidFill>
                  <a:srgbClr val="0F111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sz="1200" b="0" dirty="0">
              <a:solidFill>
                <a:srgbClr val="0F111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CDE8-B055-450E-AA1B-C95ABE00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57" y="23025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32-study review of tools to measure body composition: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7006-C903-4A62-B4B6-B5CDD94D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30" y="3169443"/>
            <a:ext cx="10722113" cy="2642783"/>
          </a:xfrm>
        </p:spPr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“BMI and weight circumference have serious limitations for use as obesity screening tools in clinical practice despite their widespread use…However, due to the lack of more accurate and feasible alternatives, [they] might still have a role as initial tools for assessing individuals for excess adiposity until new evidence emerges.”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AB417-A960-4D8E-8C20-F70BA0A6786C}"/>
              </a:ext>
            </a:extLst>
          </p:cNvPr>
          <p:cNvSpPr txBox="1"/>
          <p:nvPr/>
        </p:nvSpPr>
        <p:spPr>
          <a:xfrm>
            <a:off x="2895600" y="5277653"/>
            <a:ext cx="8385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Sommer I,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Teufer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B,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Szelag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M,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Nussbaumer-Streit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B,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Titscher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V,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Klerings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Gartlehner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G. The performance of anthropometric tools to determine obesity: a systematic review and meta-analysis. Sci Rep. 2020 Jul 29;10(1):12699.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: 10.1038/s41598-020-69498-7. PMID: 32728050; PMCID: PMC7391719.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68B13-9A0F-46D6-A2EB-BC328C214554}"/>
              </a:ext>
            </a:extLst>
          </p:cNvPr>
          <p:cNvSpPr/>
          <p:nvPr/>
        </p:nvSpPr>
        <p:spPr>
          <a:xfrm>
            <a:off x="2233484" y="221042"/>
            <a:ext cx="841419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More on BMI…</a:t>
            </a:r>
          </a:p>
          <a:p>
            <a:pPr algn="ctr"/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And waist circumference</a:t>
            </a:r>
            <a:endParaRPr lang="en-US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823135-42B3-4048-A225-40C0DCD64DA6}"/>
              </a:ext>
            </a:extLst>
          </p:cNvPr>
          <p:cNvSpPr txBox="1">
            <a:spLocks/>
          </p:cNvSpPr>
          <p:nvPr/>
        </p:nvSpPr>
        <p:spPr>
          <a:xfrm>
            <a:off x="662057" y="1678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For whom is BMI </a:t>
            </a:r>
            <a:r>
              <a:rPr lang="en-US" sz="3200" b="1" i="1" dirty="0"/>
              <a:t>not </a:t>
            </a:r>
            <a:r>
              <a:rPr lang="en-US" sz="3200" dirty="0"/>
              <a:t>very accurate?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6258B5-C299-4E56-BDBA-332290ECEA02}"/>
              </a:ext>
            </a:extLst>
          </p:cNvPr>
          <p:cNvSpPr txBox="1">
            <a:spLocks/>
          </p:cNvSpPr>
          <p:nvPr/>
        </p:nvSpPr>
        <p:spPr>
          <a:xfrm>
            <a:off x="7547192" y="1984473"/>
            <a:ext cx="4360327" cy="852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Many, including children, pregnant, and muscular people.</a:t>
            </a:r>
          </a:p>
        </p:txBody>
      </p:sp>
    </p:spTree>
    <p:extLst>
      <p:ext uri="{BB962C8B-B14F-4D97-AF65-F5344CB8AC3E}">
        <p14:creationId xmlns:p14="http://schemas.microsoft.com/office/powerpoint/2010/main" val="7132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7B934-578A-481D-B944-DACE354C5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9" t="13229" r="18205" b="17573"/>
          <a:stretch/>
        </p:blipFill>
        <p:spPr>
          <a:xfrm>
            <a:off x="1938087" y="772487"/>
            <a:ext cx="8943273" cy="5420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F2933-651A-49E2-93EE-EE9F6E56A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3" t="84778" r="17683"/>
          <a:stretch/>
        </p:blipFill>
        <p:spPr>
          <a:xfrm>
            <a:off x="9341962" y="992612"/>
            <a:ext cx="1687399" cy="899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B3FF2-D287-4114-ACBC-C644138C3EC8}"/>
              </a:ext>
            </a:extLst>
          </p:cNvPr>
          <p:cNvSpPr txBox="1"/>
          <p:nvPr/>
        </p:nvSpPr>
        <p:spPr>
          <a:xfrm>
            <a:off x="759734" y="830749"/>
            <a:ext cx="1762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BMI 2016</a:t>
            </a:r>
          </a:p>
          <a:p>
            <a:r>
              <a:rPr lang="en-US" dirty="0"/>
              <a:t> </a:t>
            </a:r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https://www.who.int/data/gho/data/indicators/indicator-details/GHO/mean-bmi-(kg-m-)-(age-standardized-estimate)</a:t>
            </a:r>
            <a:r>
              <a:rPr lang="en-US" sz="1200" dirty="0"/>
              <a:t> accessed 4/5/23)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94F48E-8638-4471-8B55-1524CF4AAE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What countries have the highest BMI?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CC22-09A9-4C7A-A921-A0D18889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48699"/>
            <a:ext cx="10515600" cy="1325563"/>
          </a:xfrm>
        </p:spPr>
        <p:txBody>
          <a:bodyPr/>
          <a:lstStyle/>
          <a:p>
            <a:r>
              <a:rPr lang="en-US" dirty="0"/>
              <a:t>Obesity Prevalence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A191D-D738-4B2C-948F-C765BDD9302C}"/>
              </a:ext>
            </a:extLst>
          </p:cNvPr>
          <p:cNvSpPr txBox="1"/>
          <p:nvPr/>
        </p:nvSpPr>
        <p:spPr>
          <a:xfrm>
            <a:off x="6289040" y="5415280"/>
            <a:ext cx="5262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https://www.cdc.gov/obesity/data/adult.html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97AA-7B9B-43B5-9626-EE2F1C95ED52}"/>
              </a:ext>
            </a:extLst>
          </p:cNvPr>
          <p:cNvSpPr txBox="1"/>
          <p:nvPr/>
        </p:nvSpPr>
        <p:spPr>
          <a:xfrm>
            <a:off x="726440" y="1305341"/>
            <a:ext cx="27533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US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obesity prevalence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was 41.9% in 2017 – March 2020.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3"/>
              </a:rPr>
              <a:t>(NHANES, 2021)</a:t>
            </a:r>
            <a:endParaRPr lang="en-US" b="0" i="0" u="sng" dirty="0">
              <a:solidFill>
                <a:srgbClr val="07529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From 1999 –2000 through 2017 –March 2020, US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obesity prevalence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increased from 30.5% to 41.9%. During the same time, the prevalence of severe obesity increased from 4.7% to 9.2%.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3"/>
              </a:rPr>
              <a:t>(NHANES, 2021)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170" name="Picture 2" descr="Adult Obesity Prevalence Maps">
            <a:extLst>
              <a:ext uri="{FF2B5EF4-FFF2-40B4-BE49-F238E27FC236}">
                <a16:creationId xmlns:a16="http://schemas.microsoft.com/office/drawing/2014/main" id="{EF9BF054-7412-4BEA-B48D-705FD35B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2" y="1305341"/>
            <a:ext cx="8231139" cy="41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1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4B89-CC57-41D0-AA27-B923CA61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7896-0A7B-4DD9-8DFC-2A6824779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ural Country resident died from the top 5 causes of death more frequently than urban county residents: Cancer, Heart Disease, Unintentional Injury, CLRD, Stroke. Many of these deaths were likely preventable.">
            <a:extLst>
              <a:ext uri="{FF2B5EF4-FFF2-40B4-BE49-F238E27FC236}">
                <a16:creationId xmlns:a16="http://schemas.microsoft.com/office/drawing/2014/main" id="{2DEC06C2-9923-4530-85BF-80BA27EA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14313"/>
            <a:ext cx="1143952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9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2A88-FFB4-44EF-9C94-3196365C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365125"/>
            <a:ext cx="4204252" cy="563811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Rural areas experience higher rates of obesity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M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any lack resources such as nutritionists, dietitians, access to physical activity.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Access to healthy and affordable food may be limited and travel may be a barrier.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3D785-B720-4A8C-BBD3-E4831C8E3669}"/>
              </a:ext>
            </a:extLst>
          </p:cNvPr>
          <p:cNvSpPr txBox="1"/>
          <p:nvPr/>
        </p:nvSpPr>
        <p:spPr>
          <a:xfrm>
            <a:off x="4866640" y="5633903"/>
            <a:ext cx="7325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https://www.ruralhealthinfo.org/topics/obesity-and-weight-control</a:t>
            </a:r>
          </a:p>
        </p:txBody>
      </p:sp>
      <p:pic>
        <p:nvPicPr>
          <p:cNvPr id="4098" name="Picture 2" descr="Obesity Prevalence by Census Region">
            <a:extLst>
              <a:ext uri="{FF2B5EF4-FFF2-40B4-BE49-F238E27FC236}">
                <a16:creationId xmlns:a16="http://schemas.microsoft.com/office/drawing/2014/main" id="{4E17125F-E52A-4792-B63E-62534D87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56" y="628576"/>
            <a:ext cx="6603854" cy="48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5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B696-49EF-4634-910D-D6007A94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factors affecting obesity prevalence?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9813-73A2-4889-BAE6-DEE8FC169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Rurality</a:t>
            </a:r>
          </a:p>
          <a:p>
            <a:r>
              <a:rPr lang="en-US" dirty="0"/>
              <a:t>Marketing/financial gain</a:t>
            </a:r>
          </a:p>
          <a:p>
            <a:r>
              <a:rPr lang="en-US" dirty="0"/>
              <a:t>Society</a:t>
            </a:r>
          </a:p>
          <a:p>
            <a:r>
              <a:rPr lang="en-US" dirty="0"/>
              <a:t>Genetics!!!!</a:t>
            </a:r>
          </a:p>
          <a:p>
            <a:r>
              <a:rPr lang="en-US" dirty="0"/>
              <a:t>Socioeconomics</a:t>
            </a:r>
          </a:p>
          <a:p>
            <a:r>
              <a:rPr lang="en-US" dirty="0"/>
              <a:t>Race/Ethnicity</a:t>
            </a:r>
          </a:p>
          <a:p>
            <a:r>
              <a:rPr lang="en-US" dirty="0"/>
              <a:t>Level of education</a:t>
            </a:r>
          </a:p>
          <a:p>
            <a:r>
              <a:rPr lang="en-US" dirty="0"/>
              <a:t>More!!!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E5202-CE46-49EB-AE9C-5F84BEA95DC2}"/>
              </a:ext>
            </a:extLst>
          </p:cNvPr>
          <p:cNvSpPr/>
          <p:nvPr/>
        </p:nvSpPr>
        <p:spPr>
          <a:xfrm rot="20689154">
            <a:off x="4864568" y="2647806"/>
            <a:ext cx="5551520" cy="1938992"/>
          </a:xfrm>
          <a:custGeom>
            <a:avLst/>
            <a:gdLst>
              <a:gd name="connsiteX0" fmla="*/ 0 w 5551520"/>
              <a:gd name="connsiteY0" fmla="*/ 0 h 1938992"/>
              <a:gd name="connsiteX1" fmla="*/ 499637 w 5551520"/>
              <a:gd name="connsiteY1" fmla="*/ 0 h 1938992"/>
              <a:gd name="connsiteX2" fmla="*/ 888243 w 5551520"/>
              <a:gd name="connsiteY2" fmla="*/ 0 h 1938992"/>
              <a:gd name="connsiteX3" fmla="*/ 1554426 w 5551520"/>
              <a:gd name="connsiteY3" fmla="*/ 0 h 1938992"/>
              <a:gd name="connsiteX4" fmla="*/ 2054062 w 5551520"/>
              <a:gd name="connsiteY4" fmla="*/ 0 h 1938992"/>
              <a:gd name="connsiteX5" fmla="*/ 2553699 w 5551520"/>
              <a:gd name="connsiteY5" fmla="*/ 0 h 1938992"/>
              <a:gd name="connsiteX6" fmla="*/ 3219882 w 5551520"/>
              <a:gd name="connsiteY6" fmla="*/ 0 h 1938992"/>
              <a:gd name="connsiteX7" fmla="*/ 3664003 w 5551520"/>
              <a:gd name="connsiteY7" fmla="*/ 0 h 1938992"/>
              <a:gd name="connsiteX8" fmla="*/ 4330186 w 5551520"/>
              <a:gd name="connsiteY8" fmla="*/ 0 h 1938992"/>
              <a:gd name="connsiteX9" fmla="*/ 4996368 w 5551520"/>
              <a:gd name="connsiteY9" fmla="*/ 0 h 1938992"/>
              <a:gd name="connsiteX10" fmla="*/ 5551520 w 5551520"/>
              <a:gd name="connsiteY10" fmla="*/ 0 h 1938992"/>
              <a:gd name="connsiteX11" fmla="*/ 5551520 w 5551520"/>
              <a:gd name="connsiteY11" fmla="*/ 523528 h 1938992"/>
              <a:gd name="connsiteX12" fmla="*/ 5551520 w 5551520"/>
              <a:gd name="connsiteY12" fmla="*/ 1027666 h 1938992"/>
              <a:gd name="connsiteX13" fmla="*/ 5551520 w 5551520"/>
              <a:gd name="connsiteY13" fmla="*/ 1454244 h 1938992"/>
              <a:gd name="connsiteX14" fmla="*/ 5551520 w 5551520"/>
              <a:gd name="connsiteY14" fmla="*/ 1938992 h 1938992"/>
              <a:gd name="connsiteX15" fmla="*/ 4996368 w 5551520"/>
              <a:gd name="connsiteY15" fmla="*/ 1938992 h 1938992"/>
              <a:gd name="connsiteX16" fmla="*/ 4441216 w 5551520"/>
              <a:gd name="connsiteY16" fmla="*/ 1938992 h 1938992"/>
              <a:gd name="connsiteX17" fmla="*/ 3775034 w 5551520"/>
              <a:gd name="connsiteY17" fmla="*/ 1938992 h 1938992"/>
              <a:gd name="connsiteX18" fmla="*/ 3219882 w 5551520"/>
              <a:gd name="connsiteY18" fmla="*/ 1938992 h 1938992"/>
              <a:gd name="connsiteX19" fmla="*/ 2831275 w 5551520"/>
              <a:gd name="connsiteY19" fmla="*/ 1938992 h 1938992"/>
              <a:gd name="connsiteX20" fmla="*/ 2387154 w 5551520"/>
              <a:gd name="connsiteY20" fmla="*/ 1938992 h 1938992"/>
              <a:gd name="connsiteX21" fmla="*/ 1720971 w 5551520"/>
              <a:gd name="connsiteY21" fmla="*/ 1938992 h 1938992"/>
              <a:gd name="connsiteX22" fmla="*/ 1165819 w 5551520"/>
              <a:gd name="connsiteY22" fmla="*/ 1938992 h 1938992"/>
              <a:gd name="connsiteX23" fmla="*/ 721698 w 5551520"/>
              <a:gd name="connsiteY23" fmla="*/ 1938992 h 1938992"/>
              <a:gd name="connsiteX24" fmla="*/ 0 w 5551520"/>
              <a:gd name="connsiteY24" fmla="*/ 1938992 h 1938992"/>
              <a:gd name="connsiteX25" fmla="*/ 0 w 5551520"/>
              <a:gd name="connsiteY25" fmla="*/ 1512414 h 1938992"/>
              <a:gd name="connsiteX26" fmla="*/ 0 w 5551520"/>
              <a:gd name="connsiteY26" fmla="*/ 1085836 h 1938992"/>
              <a:gd name="connsiteX27" fmla="*/ 0 w 5551520"/>
              <a:gd name="connsiteY27" fmla="*/ 581698 h 1938992"/>
              <a:gd name="connsiteX28" fmla="*/ 0 w 555152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551520" h="1938992" extrusionOk="0">
                <a:moveTo>
                  <a:pt x="0" y="0"/>
                </a:moveTo>
                <a:cubicBezTo>
                  <a:pt x="146732" y="-16362"/>
                  <a:pt x="360719" y="11056"/>
                  <a:pt x="499637" y="0"/>
                </a:cubicBezTo>
                <a:cubicBezTo>
                  <a:pt x="638555" y="-11056"/>
                  <a:pt x="776709" y="7204"/>
                  <a:pt x="888243" y="0"/>
                </a:cubicBezTo>
                <a:cubicBezTo>
                  <a:pt x="999777" y="-7204"/>
                  <a:pt x="1240396" y="65206"/>
                  <a:pt x="1554426" y="0"/>
                </a:cubicBezTo>
                <a:cubicBezTo>
                  <a:pt x="1868456" y="-65206"/>
                  <a:pt x="1823585" y="17588"/>
                  <a:pt x="2054062" y="0"/>
                </a:cubicBezTo>
                <a:cubicBezTo>
                  <a:pt x="2284539" y="-17588"/>
                  <a:pt x="2316631" y="22432"/>
                  <a:pt x="2553699" y="0"/>
                </a:cubicBezTo>
                <a:cubicBezTo>
                  <a:pt x="2790767" y="-22432"/>
                  <a:pt x="2914039" y="674"/>
                  <a:pt x="3219882" y="0"/>
                </a:cubicBezTo>
                <a:cubicBezTo>
                  <a:pt x="3525725" y="-674"/>
                  <a:pt x="3563026" y="42435"/>
                  <a:pt x="3664003" y="0"/>
                </a:cubicBezTo>
                <a:cubicBezTo>
                  <a:pt x="3764980" y="-42435"/>
                  <a:pt x="4016290" y="25278"/>
                  <a:pt x="4330186" y="0"/>
                </a:cubicBezTo>
                <a:cubicBezTo>
                  <a:pt x="4644082" y="-25278"/>
                  <a:pt x="4759263" y="77145"/>
                  <a:pt x="4996368" y="0"/>
                </a:cubicBezTo>
                <a:cubicBezTo>
                  <a:pt x="5233473" y="-77145"/>
                  <a:pt x="5415914" y="15175"/>
                  <a:pt x="5551520" y="0"/>
                </a:cubicBezTo>
                <a:cubicBezTo>
                  <a:pt x="5562653" y="237200"/>
                  <a:pt x="5542361" y="380506"/>
                  <a:pt x="5551520" y="523528"/>
                </a:cubicBezTo>
                <a:cubicBezTo>
                  <a:pt x="5560679" y="666550"/>
                  <a:pt x="5523158" y="889005"/>
                  <a:pt x="5551520" y="1027666"/>
                </a:cubicBezTo>
                <a:cubicBezTo>
                  <a:pt x="5579882" y="1166327"/>
                  <a:pt x="5523598" y="1335509"/>
                  <a:pt x="5551520" y="1454244"/>
                </a:cubicBezTo>
                <a:cubicBezTo>
                  <a:pt x="5579442" y="1572979"/>
                  <a:pt x="5518268" y="1770381"/>
                  <a:pt x="5551520" y="1938992"/>
                </a:cubicBezTo>
                <a:cubicBezTo>
                  <a:pt x="5405083" y="1940848"/>
                  <a:pt x="5107866" y="1891479"/>
                  <a:pt x="4996368" y="1938992"/>
                </a:cubicBezTo>
                <a:cubicBezTo>
                  <a:pt x="4884870" y="1986505"/>
                  <a:pt x="4714296" y="1919445"/>
                  <a:pt x="4441216" y="1938992"/>
                </a:cubicBezTo>
                <a:cubicBezTo>
                  <a:pt x="4168136" y="1958539"/>
                  <a:pt x="4090196" y="1938804"/>
                  <a:pt x="3775034" y="1938992"/>
                </a:cubicBezTo>
                <a:cubicBezTo>
                  <a:pt x="3459872" y="1939180"/>
                  <a:pt x="3354786" y="1896521"/>
                  <a:pt x="3219882" y="1938992"/>
                </a:cubicBezTo>
                <a:cubicBezTo>
                  <a:pt x="3084978" y="1981463"/>
                  <a:pt x="2915052" y="1914730"/>
                  <a:pt x="2831275" y="1938992"/>
                </a:cubicBezTo>
                <a:cubicBezTo>
                  <a:pt x="2747498" y="1963254"/>
                  <a:pt x="2606483" y="1916477"/>
                  <a:pt x="2387154" y="1938992"/>
                </a:cubicBezTo>
                <a:cubicBezTo>
                  <a:pt x="2167825" y="1961507"/>
                  <a:pt x="1893161" y="1923492"/>
                  <a:pt x="1720971" y="1938992"/>
                </a:cubicBezTo>
                <a:cubicBezTo>
                  <a:pt x="1548781" y="1954492"/>
                  <a:pt x="1361415" y="1926033"/>
                  <a:pt x="1165819" y="1938992"/>
                </a:cubicBezTo>
                <a:cubicBezTo>
                  <a:pt x="970223" y="1951951"/>
                  <a:pt x="919495" y="1891314"/>
                  <a:pt x="721698" y="1938992"/>
                </a:cubicBezTo>
                <a:cubicBezTo>
                  <a:pt x="523901" y="1986670"/>
                  <a:pt x="318040" y="1871764"/>
                  <a:pt x="0" y="1938992"/>
                </a:cubicBezTo>
                <a:cubicBezTo>
                  <a:pt x="-44027" y="1821571"/>
                  <a:pt x="51161" y="1623105"/>
                  <a:pt x="0" y="1512414"/>
                </a:cubicBezTo>
                <a:cubicBezTo>
                  <a:pt x="-51161" y="1401723"/>
                  <a:pt x="47173" y="1269732"/>
                  <a:pt x="0" y="1085836"/>
                </a:cubicBezTo>
                <a:cubicBezTo>
                  <a:pt x="-47173" y="901940"/>
                  <a:pt x="49431" y="806176"/>
                  <a:pt x="0" y="581698"/>
                </a:cubicBezTo>
                <a:cubicBezTo>
                  <a:pt x="-49431" y="357220"/>
                  <a:pt x="41761" y="12108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6675">
            <a:solidFill>
              <a:schemeClr val="accent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Disease 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Driver of Health?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7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ating Disorders cover image">
            <a:extLst>
              <a:ext uri="{FF2B5EF4-FFF2-40B4-BE49-F238E27FC236}">
                <a16:creationId xmlns:a16="http://schemas.microsoft.com/office/drawing/2014/main" id="{BA1D6529-B20B-46C4-B58A-6D2FDA4F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7" y="678967"/>
            <a:ext cx="3454675" cy="51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8E2CD9-39DF-402D-B112-49C75B62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A26F0-F776-4449-9817-D507FB60C7CA}"/>
              </a:ext>
            </a:extLst>
          </p:cNvPr>
          <p:cNvSpPr/>
          <p:nvPr/>
        </p:nvSpPr>
        <p:spPr>
          <a:xfrm rot="20909280">
            <a:off x="4741556" y="2291474"/>
            <a:ext cx="6147837" cy="2585323"/>
          </a:xfrm>
          <a:custGeom>
            <a:avLst/>
            <a:gdLst>
              <a:gd name="connsiteX0" fmla="*/ 0 w 6147837"/>
              <a:gd name="connsiteY0" fmla="*/ 0 h 2585323"/>
              <a:gd name="connsiteX1" fmla="*/ 497416 w 6147837"/>
              <a:gd name="connsiteY1" fmla="*/ 0 h 2585323"/>
              <a:gd name="connsiteX2" fmla="*/ 871875 w 6147837"/>
              <a:gd name="connsiteY2" fmla="*/ 0 h 2585323"/>
              <a:gd name="connsiteX3" fmla="*/ 1553726 w 6147837"/>
              <a:gd name="connsiteY3" fmla="*/ 0 h 2585323"/>
              <a:gd name="connsiteX4" fmla="*/ 2051142 w 6147837"/>
              <a:gd name="connsiteY4" fmla="*/ 0 h 2585323"/>
              <a:gd name="connsiteX5" fmla="*/ 2548558 w 6147837"/>
              <a:gd name="connsiteY5" fmla="*/ 0 h 2585323"/>
              <a:gd name="connsiteX6" fmla="*/ 3230409 w 6147837"/>
              <a:gd name="connsiteY6" fmla="*/ 0 h 2585323"/>
              <a:gd name="connsiteX7" fmla="*/ 3666346 w 6147837"/>
              <a:gd name="connsiteY7" fmla="*/ 0 h 2585323"/>
              <a:gd name="connsiteX8" fmla="*/ 4348197 w 6147837"/>
              <a:gd name="connsiteY8" fmla="*/ 0 h 2585323"/>
              <a:gd name="connsiteX9" fmla="*/ 5030048 w 6147837"/>
              <a:gd name="connsiteY9" fmla="*/ 0 h 2585323"/>
              <a:gd name="connsiteX10" fmla="*/ 5588943 w 6147837"/>
              <a:gd name="connsiteY10" fmla="*/ 0 h 2585323"/>
              <a:gd name="connsiteX11" fmla="*/ 6147837 w 6147837"/>
              <a:gd name="connsiteY11" fmla="*/ 0 h 2585323"/>
              <a:gd name="connsiteX12" fmla="*/ 6147837 w 6147837"/>
              <a:gd name="connsiteY12" fmla="*/ 491211 h 2585323"/>
              <a:gd name="connsiteX13" fmla="*/ 6147837 w 6147837"/>
              <a:gd name="connsiteY13" fmla="*/ 930716 h 2585323"/>
              <a:gd name="connsiteX14" fmla="*/ 6147837 w 6147837"/>
              <a:gd name="connsiteY14" fmla="*/ 1447781 h 2585323"/>
              <a:gd name="connsiteX15" fmla="*/ 6147837 w 6147837"/>
              <a:gd name="connsiteY15" fmla="*/ 1964845 h 2585323"/>
              <a:gd name="connsiteX16" fmla="*/ 6147837 w 6147837"/>
              <a:gd name="connsiteY16" fmla="*/ 2585323 h 2585323"/>
              <a:gd name="connsiteX17" fmla="*/ 5527464 w 6147837"/>
              <a:gd name="connsiteY17" fmla="*/ 2585323 h 2585323"/>
              <a:gd name="connsiteX18" fmla="*/ 4968570 w 6147837"/>
              <a:gd name="connsiteY18" fmla="*/ 2585323 h 2585323"/>
              <a:gd name="connsiteX19" fmla="*/ 4594111 w 6147837"/>
              <a:gd name="connsiteY19" fmla="*/ 2585323 h 2585323"/>
              <a:gd name="connsiteX20" fmla="*/ 4158173 w 6147837"/>
              <a:gd name="connsiteY20" fmla="*/ 2585323 h 2585323"/>
              <a:gd name="connsiteX21" fmla="*/ 3476322 w 6147837"/>
              <a:gd name="connsiteY21" fmla="*/ 2585323 h 2585323"/>
              <a:gd name="connsiteX22" fmla="*/ 2917428 w 6147837"/>
              <a:gd name="connsiteY22" fmla="*/ 2585323 h 2585323"/>
              <a:gd name="connsiteX23" fmla="*/ 2481491 w 6147837"/>
              <a:gd name="connsiteY23" fmla="*/ 2585323 h 2585323"/>
              <a:gd name="connsiteX24" fmla="*/ 1922596 w 6147837"/>
              <a:gd name="connsiteY24" fmla="*/ 2585323 h 2585323"/>
              <a:gd name="connsiteX25" fmla="*/ 1548137 w 6147837"/>
              <a:gd name="connsiteY25" fmla="*/ 2585323 h 2585323"/>
              <a:gd name="connsiteX26" fmla="*/ 1173678 w 6147837"/>
              <a:gd name="connsiteY26" fmla="*/ 2585323 h 2585323"/>
              <a:gd name="connsiteX27" fmla="*/ 614784 w 6147837"/>
              <a:gd name="connsiteY27" fmla="*/ 2585323 h 2585323"/>
              <a:gd name="connsiteX28" fmla="*/ 0 w 6147837"/>
              <a:gd name="connsiteY28" fmla="*/ 2585323 h 2585323"/>
              <a:gd name="connsiteX29" fmla="*/ 0 w 6147837"/>
              <a:gd name="connsiteY29" fmla="*/ 2042405 h 2585323"/>
              <a:gd name="connsiteX30" fmla="*/ 0 w 6147837"/>
              <a:gd name="connsiteY30" fmla="*/ 1551194 h 2585323"/>
              <a:gd name="connsiteX31" fmla="*/ 0 w 6147837"/>
              <a:gd name="connsiteY31" fmla="*/ 1111689 h 2585323"/>
              <a:gd name="connsiteX32" fmla="*/ 0 w 6147837"/>
              <a:gd name="connsiteY32" fmla="*/ 568771 h 2585323"/>
              <a:gd name="connsiteX33" fmla="*/ 0 w 6147837"/>
              <a:gd name="connsiteY33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47837" h="2585323" extrusionOk="0">
                <a:moveTo>
                  <a:pt x="0" y="0"/>
                </a:moveTo>
                <a:cubicBezTo>
                  <a:pt x="171214" y="-8271"/>
                  <a:pt x="390145" y="47261"/>
                  <a:pt x="497416" y="0"/>
                </a:cubicBezTo>
                <a:cubicBezTo>
                  <a:pt x="604687" y="-47261"/>
                  <a:pt x="793948" y="23555"/>
                  <a:pt x="871875" y="0"/>
                </a:cubicBezTo>
                <a:cubicBezTo>
                  <a:pt x="949802" y="-23555"/>
                  <a:pt x="1233408" y="78840"/>
                  <a:pt x="1553726" y="0"/>
                </a:cubicBezTo>
                <a:cubicBezTo>
                  <a:pt x="1874044" y="-78840"/>
                  <a:pt x="1933239" y="5317"/>
                  <a:pt x="2051142" y="0"/>
                </a:cubicBezTo>
                <a:cubicBezTo>
                  <a:pt x="2169045" y="-5317"/>
                  <a:pt x="2375995" y="44235"/>
                  <a:pt x="2548558" y="0"/>
                </a:cubicBezTo>
                <a:cubicBezTo>
                  <a:pt x="2721121" y="-44235"/>
                  <a:pt x="2985856" y="41560"/>
                  <a:pt x="3230409" y="0"/>
                </a:cubicBezTo>
                <a:cubicBezTo>
                  <a:pt x="3474962" y="-41560"/>
                  <a:pt x="3557441" y="42566"/>
                  <a:pt x="3666346" y="0"/>
                </a:cubicBezTo>
                <a:cubicBezTo>
                  <a:pt x="3775251" y="-42566"/>
                  <a:pt x="4050748" y="49166"/>
                  <a:pt x="4348197" y="0"/>
                </a:cubicBezTo>
                <a:cubicBezTo>
                  <a:pt x="4645646" y="-49166"/>
                  <a:pt x="4733102" y="24042"/>
                  <a:pt x="5030048" y="0"/>
                </a:cubicBezTo>
                <a:cubicBezTo>
                  <a:pt x="5326994" y="-24042"/>
                  <a:pt x="5318771" y="56744"/>
                  <a:pt x="5588943" y="0"/>
                </a:cubicBezTo>
                <a:cubicBezTo>
                  <a:pt x="5859116" y="-56744"/>
                  <a:pt x="5879387" y="35463"/>
                  <a:pt x="6147837" y="0"/>
                </a:cubicBezTo>
                <a:cubicBezTo>
                  <a:pt x="6160978" y="160276"/>
                  <a:pt x="6098344" y="274683"/>
                  <a:pt x="6147837" y="491211"/>
                </a:cubicBezTo>
                <a:cubicBezTo>
                  <a:pt x="6197330" y="707739"/>
                  <a:pt x="6107444" y="834724"/>
                  <a:pt x="6147837" y="930716"/>
                </a:cubicBezTo>
                <a:cubicBezTo>
                  <a:pt x="6188230" y="1026708"/>
                  <a:pt x="6143972" y="1320606"/>
                  <a:pt x="6147837" y="1447781"/>
                </a:cubicBezTo>
                <a:cubicBezTo>
                  <a:pt x="6151702" y="1574957"/>
                  <a:pt x="6130711" y="1806247"/>
                  <a:pt x="6147837" y="1964845"/>
                </a:cubicBezTo>
                <a:cubicBezTo>
                  <a:pt x="6164963" y="2123443"/>
                  <a:pt x="6081349" y="2446628"/>
                  <a:pt x="6147837" y="2585323"/>
                </a:cubicBezTo>
                <a:cubicBezTo>
                  <a:pt x="5939731" y="2655186"/>
                  <a:pt x="5793102" y="2525406"/>
                  <a:pt x="5527464" y="2585323"/>
                </a:cubicBezTo>
                <a:cubicBezTo>
                  <a:pt x="5261826" y="2645240"/>
                  <a:pt x="5243894" y="2523870"/>
                  <a:pt x="4968570" y="2585323"/>
                </a:cubicBezTo>
                <a:cubicBezTo>
                  <a:pt x="4693246" y="2646776"/>
                  <a:pt x="4740618" y="2557254"/>
                  <a:pt x="4594111" y="2585323"/>
                </a:cubicBezTo>
                <a:cubicBezTo>
                  <a:pt x="4447604" y="2613392"/>
                  <a:pt x="4353483" y="2550264"/>
                  <a:pt x="4158173" y="2585323"/>
                </a:cubicBezTo>
                <a:cubicBezTo>
                  <a:pt x="3962863" y="2620382"/>
                  <a:pt x="3644922" y="2559367"/>
                  <a:pt x="3476322" y="2585323"/>
                </a:cubicBezTo>
                <a:cubicBezTo>
                  <a:pt x="3307722" y="2611279"/>
                  <a:pt x="3193229" y="2549914"/>
                  <a:pt x="2917428" y="2585323"/>
                </a:cubicBezTo>
                <a:cubicBezTo>
                  <a:pt x="2641627" y="2620732"/>
                  <a:pt x="2571603" y="2554700"/>
                  <a:pt x="2481491" y="2585323"/>
                </a:cubicBezTo>
                <a:cubicBezTo>
                  <a:pt x="2391379" y="2615946"/>
                  <a:pt x="2085377" y="2529199"/>
                  <a:pt x="1922596" y="2585323"/>
                </a:cubicBezTo>
                <a:cubicBezTo>
                  <a:pt x="1759815" y="2641447"/>
                  <a:pt x="1679500" y="2579598"/>
                  <a:pt x="1548137" y="2585323"/>
                </a:cubicBezTo>
                <a:cubicBezTo>
                  <a:pt x="1416774" y="2591048"/>
                  <a:pt x="1349595" y="2568659"/>
                  <a:pt x="1173678" y="2585323"/>
                </a:cubicBezTo>
                <a:cubicBezTo>
                  <a:pt x="997761" y="2601987"/>
                  <a:pt x="859182" y="2551790"/>
                  <a:pt x="614784" y="2585323"/>
                </a:cubicBezTo>
                <a:cubicBezTo>
                  <a:pt x="370386" y="2618856"/>
                  <a:pt x="269274" y="2564737"/>
                  <a:pt x="0" y="2585323"/>
                </a:cubicBezTo>
                <a:cubicBezTo>
                  <a:pt x="-8336" y="2414613"/>
                  <a:pt x="8320" y="2312860"/>
                  <a:pt x="0" y="2042405"/>
                </a:cubicBezTo>
                <a:cubicBezTo>
                  <a:pt x="-8320" y="1771950"/>
                  <a:pt x="4691" y="1699309"/>
                  <a:pt x="0" y="1551194"/>
                </a:cubicBezTo>
                <a:cubicBezTo>
                  <a:pt x="-4691" y="1403079"/>
                  <a:pt x="16349" y="1282465"/>
                  <a:pt x="0" y="1111689"/>
                </a:cubicBezTo>
                <a:cubicBezTo>
                  <a:pt x="-16349" y="940914"/>
                  <a:pt x="20734" y="720883"/>
                  <a:pt x="0" y="568771"/>
                </a:cubicBezTo>
                <a:cubicBezTo>
                  <a:pt x="-20734" y="416659"/>
                  <a:pt x="52591" y="20534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6675">
            <a:solidFill>
              <a:schemeClr val="accent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Body Size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≠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Eating Disorder!!!!</a:t>
            </a:r>
          </a:p>
        </p:txBody>
      </p:sp>
    </p:spTree>
    <p:extLst>
      <p:ext uri="{BB962C8B-B14F-4D97-AF65-F5344CB8AC3E}">
        <p14:creationId xmlns:p14="http://schemas.microsoft.com/office/powerpoint/2010/main" val="32571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C25E-2ED1-4B92-94F6-8EC5B4C7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A804-E185-422A-83A0-0BD3F5C4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conflicts of interest</a:t>
            </a:r>
          </a:p>
          <a:p>
            <a:r>
              <a:rPr lang="en-US" dirty="0"/>
              <a:t>No compensation from outside sources</a:t>
            </a:r>
          </a:p>
          <a:p>
            <a:r>
              <a:rPr lang="en-US" dirty="0"/>
              <a:t>Free from </a:t>
            </a:r>
            <a:r>
              <a:rPr lang="en-US"/>
              <a:t>commercial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FEDF1-9804-4A6C-8BA2-05A60E8AD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30" y="218660"/>
            <a:ext cx="10135580" cy="56800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E38DB-DF11-4D52-A501-3E8C84C26539}"/>
              </a:ext>
            </a:extLst>
          </p:cNvPr>
          <p:cNvSpPr txBox="1"/>
          <p:nvPr/>
        </p:nvSpPr>
        <p:spPr>
          <a:xfrm>
            <a:off x="548430" y="4178910"/>
            <a:ext cx="2582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Erlanger, L. (2023, Jan 26-29). </a:t>
            </a: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</a:rPr>
              <a:t>The Weight of Bias: Anti-Fat Bias, Health, and Medical Education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[Conference presentation].  Society for Teachers of Family Medicine 2023 Conference on Medical Student Education, New Orleans, LA,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70335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6BE-9318-4A8A-B235-F38EAA0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Tool – SBIRT-ED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D54A8-B1EC-41F0-A435-4A346A3A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976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Developed based on vetted SCOFF screening tool (with much better name!)</a:t>
            </a:r>
          </a:p>
          <a:p>
            <a:r>
              <a:rPr lang="en-US" dirty="0"/>
              <a:t>Free on-line app</a:t>
            </a:r>
          </a:p>
          <a:p>
            <a:r>
              <a:rPr lang="en-US" dirty="0"/>
              <a:t>Will not catch everyone – consider asking “do you wonder if you have an eating disorder?”</a:t>
            </a:r>
          </a:p>
        </p:txBody>
      </p:sp>
      <p:pic>
        <p:nvPicPr>
          <p:cNvPr id="6146" name="Picture 2" descr="SBIRT for Eating Disorders | NCEED">
            <a:extLst>
              <a:ext uri="{FF2B5EF4-FFF2-40B4-BE49-F238E27FC236}">
                <a16:creationId xmlns:a16="http://schemas.microsoft.com/office/drawing/2014/main" id="{BE9CAEC6-892F-4498-AF40-D107A73A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64" y="365125"/>
            <a:ext cx="2752320" cy="5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0FEF-A746-4B9B-8CEA-5AFA7005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6ADEF-40F0-4D8F-AC4A-6DB4DFD2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2" y="509767"/>
            <a:ext cx="11257721" cy="42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4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7AFD-A298-4B8D-A4DB-5938B268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Comments?  Learning points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DC1C-C04D-4751-9513-CB84715C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Melissa Robinson MD</a:t>
            </a:r>
          </a:p>
          <a:p>
            <a:pPr marL="0" indent="0">
              <a:buNone/>
            </a:pPr>
            <a:r>
              <a:rPr lang="en-US" dirty="0"/>
              <a:t>828-779-1188 (cell)</a:t>
            </a:r>
          </a:p>
          <a:p>
            <a:pPr marL="0" indent="0">
              <a:buNone/>
            </a:pPr>
            <a:r>
              <a:rPr lang="en-US" dirty="0"/>
              <a:t>Robinsonmd@etsu.edu</a:t>
            </a:r>
          </a:p>
        </p:txBody>
      </p:sp>
    </p:spTree>
    <p:extLst>
      <p:ext uri="{BB962C8B-B14F-4D97-AF65-F5344CB8AC3E}">
        <p14:creationId xmlns:p14="http://schemas.microsoft.com/office/powerpoint/2010/main" val="225912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82C79-7106-4BCB-9A75-00A1BEBF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7AF802-E125-43EE-AF8D-6C8E39E7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63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Identify and avoid anti-fat bias</a:t>
            </a:r>
          </a:p>
          <a:p>
            <a:r>
              <a:rPr lang="en-US" dirty="0"/>
              <a:t>Review data linking obesity to health risk factors, and consider discrepancies in interpretation</a:t>
            </a:r>
          </a:p>
          <a:p>
            <a:r>
              <a:rPr lang="en-US" dirty="0"/>
              <a:t>Identify rural factors contributing to, and resulting from, obesity</a:t>
            </a:r>
          </a:p>
          <a:p>
            <a:r>
              <a:rPr lang="en-US" dirty="0"/>
              <a:t>Be able to perform screening, brief intervention, and referral to treatment for patients with eating disorders</a:t>
            </a:r>
          </a:p>
        </p:txBody>
      </p:sp>
      <p:pic>
        <p:nvPicPr>
          <p:cNvPr id="2050" name="Picture 2" descr="Body Love Wellness - 100% accurate. #weightstigma | Facebook">
            <a:extLst>
              <a:ext uri="{FF2B5EF4-FFF2-40B4-BE49-F238E27FC236}">
                <a16:creationId xmlns:a16="http://schemas.microsoft.com/office/drawing/2014/main" id="{91A661E0-1BCE-4520-93AE-7679730E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38" y="801687"/>
            <a:ext cx="4914814" cy="45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3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E56C53-EEBE-4795-A156-4D43F4F767C7}"/>
              </a:ext>
            </a:extLst>
          </p:cNvPr>
          <p:cNvSpPr txBox="1"/>
          <p:nvPr/>
        </p:nvSpPr>
        <p:spPr>
          <a:xfrm>
            <a:off x="1510748" y="1202635"/>
            <a:ext cx="9322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Pre-Quiz:</a:t>
            </a:r>
          </a:p>
          <a:p>
            <a:r>
              <a:rPr lang="en-US" dirty="0"/>
              <a:t>Why is fat-to-lean body composition important?</a:t>
            </a:r>
          </a:p>
          <a:p>
            <a:r>
              <a:rPr lang="en-US" dirty="0"/>
              <a:t>How do we measure it?</a:t>
            </a:r>
          </a:p>
          <a:p>
            <a:r>
              <a:rPr lang="en-US" dirty="0"/>
              <a:t>What are the best words to use when discussing these concepts?</a:t>
            </a:r>
          </a:p>
          <a:p>
            <a:r>
              <a:rPr lang="en-US" dirty="0"/>
              <a:t>What are some common eating disorders and how can you screen for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1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71C-5411-4394-96EB-562BEF1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- Obese vs Fat, Overweight vs Large-Body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DA166-69A3-46CE-8DD8-4FCAD70E6407}"/>
              </a:ext>
            </a:extLst>
          </p:cNvPr>
          <p:cNvSpPr txBox="1"/>
          <p:nvPr/>
        </p:nvSpPr>
        <p:spPr>
          <a:xfrm>
            <a:off x="1579418" y="1615440"/>
            <a:ext cx="9677862" cy="4247317"/>
          </a:xfrm>
          <a:custGeom>
            <a:avLst/>
            <a:gdLst>
              <a:gd name="connsiteX0" fmla="*/ 0 w 9677862"/>
              <a:gd name="connsiteY0" fmla="*/ 0 h 4247317"/>
              <a:gd name="connsiteX1" fmla="*/ 472507 w 9677862"/>
              <a:gd name="connsiteY1" fmla="*/ 0 h 4247317"/>
              <a:gd name="connsiteX2" fmla="*/ 751458 w 9677862"/>
              <a:gd name="connsiteY2" fmla="*/ 0 h 4247317"/>
              <a:gd name="connsiteX3" fmla="*/ 1417522 w 9677862"/>
              <a:gd name="connsiteY3" fmla="*/ 0 h 4247317"/>
              <a:gd name="connsiteX4" fmla="*/ 1793251 w 9677862"/>
              <a:gd name="connsiteY4" fmla="*/ 0 h 4247317"/>
              <a:gd name="connsiteX5" fmla="*/ 2556094 w 9677862"/>
              <a:gd name="connsiteY5" fmla="*/ 0 h 4247317"/>
              <a:gd name="connsiteX6" fmla="*/ 2931823 w 9677862"/>
              <a:gd name="connsiteY6" fmla="*/ 0 h 4247317"/>
              <a:gd name="connsiteX7" fmla="*/ 3597888 w 9677862"/>
              <a:gd name="connsiteY7" fmla="*/ 0 h 4247317"/>
              <a:gd name="connsiteX8" fmla="*/ 4360731 w 9677862"/>
              <a:gd name="connsiteY8" fmla="*/ 0 h 4247317"/>
              <a:gd name="connsiteX9" fmla="*/ 4833238 w 9677862"/>
              <a:gd name="connsiteY9" fmla="*/ 0 h 4247317"/>
              <a:gd name="connsiteX10" fmla="*/ 5112188 w 9677862"/>
              <a:gd name="connsiteY10" fmla="*/ 0 h 4247317"/>
              <a:gd name="connsiteX11" fmla="*/ 5681474 w 9677862"/>
              <a:gd name="connsiteY11" fmla="*/ 0 h 4247317"/>
              <a:gd name="connsiteX12" fmla="*/ 6057203 w 9677862"/>
              <a:gd name="connsiteY12" fmla="*/ 0 h 4247317"/>
              <a:gd name="connsiteX13" fmla="*/ 6432932 w 9677862"/>
              <a:gd name="connsiteY13" fmla="*/ 0 h 4247317"/>
              <a:gd name="connsiteX14" fmla="*/ 7195775 w 9677862"/>
              <a:gd name="connsiteY14" fmla="*/ 0 h 4247317"/>
              <a:gd name="connsiteX15" fmla="*/ 7571504 w 9677862"/>
              <a:gd name="connsiteY15" fmla="*/ 0 h 4247317"/>
              <a:gd name="connsiteX16" fmla="*/ 7947233 w 9677862"/>
              <a:gd name="connsiteY16" fmla="*/ 0 h 4247317"/>
              <a:gd name="connsiteX17" fmla="*/ 8516519 w 9677862"/>
              <a:gd name="connsiteY17" fmla="*/ 0 h 4247317"/>
              <a:gd name="connsiteX18" fmla="*/ 9677862 w 9677862"/>
              <a:gd name="connsiteY18" fmla="*/ 0 h 4247317"/>
              <a:gd name="connsiteX19" fmla="*/ 9677862 w 9677862"/>
              <a:gd name="connsiteY19" fmla="*/ 530915 h 4247317"/>
              <a:gd name="connsiteX20" fmla="*/ 9677862 w 9677862"/>
              <a:gd name="connsiteY20" fmla="*/ 934410 h 4247317"/>
              <a:gd name="connsiteX21" fmla="*/ 9677862 w 9677862"/>
              <a:gd name="connsiteY21" fmla="*/ 1380378 h 4247317"/>
              <a:gd name="connsiteX22" fmla="*/ 9677862 w 9677862"/>
              <a:gd name="connsiteY22" fmla="*/ 1996239 h 4247317"/>
              <a:gd name="connsiteX23" fmla="*/ 9677862 w 9677862"/>
              <a:gd name="connsiteY23" fmla="*/ 2442207 h 4247317"/>
              <a:gd name="connsiteX24" fmla="*/ 9677862 w 9677862"/>
              <a:gd name="connsiteY24" fmla="*/ 2973122 h 4247317"/>
              <a:gd name="connsiteX25" fmla="*/ 9677862 w 9677862"/>
              <a:gd name="connsiteY25" fmla="*/ 3376617 h 4247317"/>
              <a:gd name="connsiteX26" fmla="*/ 9677862 w 9677862"/>
              <a:gd name="connsiteY26" fmla="*/ 4247317 h 4247317"/>
              <a:gd name="connsiteX27" fmla="*/ 9011797 w 9677862"/>
              <a:gd name="connsiteY27" fmla="*/ 4247317 h 4247317"/>
              <a:gd name="connsiteX28" fmla="*/ 8345733 w 9677862"/>
              <a:gd name="connsiteY28" fmla="*/ 4247317 h 4247317"/>
              <a:gd name="connsiteX29" fmla="*/ 7970004 w 9677862"/>
              <a:gd name="connsiteY29" fmla="*/ 4247317 h 4247317"/>
              <a:gd name="connsiteX30" fmla="*/ 7594275 w 9677862"/>
              <a:gd name="connsiteY30" fmla="*/ 4247317 h 4247317"/>
              <a:gd name="connsiteX31" fmla="*/ 6928211 w 9677862"/>
              <a:gd name="connsiteY31" fmla="*/ 4247317 h 4247317"/>
              <a:gd name="connsiteX32" fmla="*/ 6552482 w 9677862"/>
              <a:gd name="connsiteY32" fmla="*/ 4247317 h 4247317"/>
              <a:gd name="connsiteX33" fmla="*/ 6079974 w 9677862"/>
              <a:gd name="connsiteY33" fmla="*/ 4247317 h 4247317"/>
              <a:gd name="connsiteX34" fmla="*/ 5317131 w 9677862"/>
              <a:gd name="connsiteY34" fmla="*/ 4247317 h 4247317"/>
              <a:gd name="connsiteX35" fmla="*/ 5038181 w 9677862"/>
              <a:gd name="connsiteY35" fmla="*/ 4247317 h 4247317"/>
              <a:gd name="connsiteX36" fmla="*/ 4468895 w 9677862"/>
              <a:gd name="connsiteY36" fmla="*/ 4247317 h 4247317"/>
              <a:gd name="connsiteX37" fmla="*/ 3802830 w 9677862"/>
              <a:gd name="connsiteY37" fmla="*/ 4247317 h 4247317"/>
              <a:gd name="connsiteX38" fmla="*/ 3039987 w 9677862"/>
              <a:gd name="connsiteY38" fmla="*/ 4247317 h 4247317"/>
              <a:gd name="connsiteX39" fmla="*/ 2277144 w 9677862"/>
              <a:gd name="connsiteY39" fmla="*/ 4247317 h 4247317"/>
              <a:gd name="connsiteX40" fmla="*/ 1804637 w 9677862"/>
              <a:gd name="connsiteY40" fmla="*/ 4247317 h 4247317"/>
              <a:gd name="connsiteX41" fmla="*/ 1428908 w 9677862"/>
              <a:gd name="connsiteY41" fmla="*/ 4247317 h 4247317"/>
              <a:gd name="connsiteX42" fmla="*/ 1149958 w 9677862"/>
              <a:gd name="connsiteY42" fmla="*/ 4247317 h 4247317"/>
              <a:gd name="connsiteX43" fmla="*/ 580672 w 9677862"/>
              <a:gd name="connsiteY43" fmla="*/ 4247317 h 4247317"/>
              <a:gd name="connsiteX44" fmla="*/ 0 w 9677862"/>
              <a:gd name="connsiteY44" fmla="*/ 4247317 h 4247317"/>
              <a:gd name="connsiteX45" fmla="*/ 0 w 9677862"/>
              <a:gd name="connsiteY45" fmla="*/ 3631456 h 4247317"/>
              <a:gd name="connsiteX46" fmla="*/ 0 w 9677862"/>
              <a:gd name="connsiteY46" fmla="*/ 3227961 h 4247317"/>
              <a:gd name="connsiteX47" fmla="*/ 0 w 9677862"/>
              <a:gd name="connsiteY47" fmla="*/ 2697046 h 4247317"/>
              <a:gd name="connsiteX48" fmla="*/ 0 w 9677862"/>
              <a:gd name="connsiteY48" fmla="*/ 2293551 h 4247317"/>
              <a:gd name="connsiteX49" fmla="*/ 0 w 9677862"/>
              <a:gd name="connsiteY49" fmla="*/ 1762637 h 4247317"/>
              <a:gd name="connsiteX50" fmla="*/ 0 w 9677862"/>
              <a:gd name="connsiteY50" fmla="*/ 1274195 h 4247317"/>
              <a:gd name="connsiteX51" fmla="*/ 0 w 9677862"/>
              <a:gd name="connsiteY51" fmla="*/ 658334 h 4247317"/>
              <a:gd name="connsiteX52" fmla="*/ 0 w 9677862"/>
              <a:gd name="connsiteY52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677862" h="4247317" extrusionOk="0">
                <a:moveTo>
                  <a:pt x="0" y="0"/>
                </a:moveTo>
                <a:cubicBezTo>
                  <a:pt x="99798" y="-2294"/>
                  <a:pt x="332508" y="12419"/>
                  <a:pt x="472507" y="0"/>
                </a:cubicBezTo>
                <a:cubicBezTo>
                  <a:pt x="612506" y="-12419"/>
                  <a:pt x="662643" y="21546"/>
                  <a:pt x="751458" y="0"/>
                </a:cubicBezTo>
                <a:cubicBezTo>
                  <a:pt x="840273" y="-21546"/>
                  <a:pt x="1094746" y="52485"/>
                  <a:pt x="1417522" y="0"/>
                </a:cubicBezTo>
                <a:cubicBezTo>
                  <a:pt x="1740298" y="-52485"/>
                  <a:pt x="1631104" y="19330"/>
                  <a:pt x="1793251" y="0"/>
                </a:cubicBezTo>
                <a:cubicBezTo>
                  <a:pt x="1955398" y="-19330"/>
                  <a:pt x="2252245" y="36416"/>
                  <a:pt x="2556094" y="0"/>
                </a:cubicBezTo>
                <a:cubicBezTo>
                  <a:pt x="2859943" y="-36416"/>
                  <a:pt x="2809845" y="12263"/>
                  <a:pt x="2931823" y="0"/>
                </a:cubicBezTo>
                <a:cubicBezTo>
                  <a:pt x="3053801" y="-12263"/>
                  <a:pt x="3328667" y="9997"/>
                  <a:pt x="3597888" y="0"/>
                </a:cubicBezTo>
                <a:cubicBezTo>
                  <a:pt x="3867109" y="-9997"/>
                  <a:pt x="3999349" y="48821"/>
                  <a:pt x="4360731" y="0"/>
                </a:cubicBezTo>
                <a:cubicBezTo>
                  <a:pt x="4722113" y="-48821"/>
                  <a:pt x="4610134" y="34379"/>
                  <a:pt x="4833238" y="0"/>
                </a:cubicBezTo>
                <a:cubicBezTo>
                  <a:pt x="5056342" y="-34379"/>
                  <a:pt x="4972731" y="5430"/>
                  <a:pt x="5112188" y="0"/>
                </a:cubicBezTo>
                <a:cubicBezTo>
                  <a:pt x="5251645" y="-5430"/>
                  <a:pt x="5519183" y="28"/>
                  <a:pt x="5681474" y="0"/>
                </a:cubicBezTo>
                <a:cubicBezTo>
                  <a:pt x="5843765" y="-28"/>
                  <a:pt x="5899242" y="32576"/>
                  <a:pt x="6057203" y="0"/>
                </a:cubicBezTo>
                <a:cubicBezTo>
                  <a:pt x="6215164" y="-32576"/>
                  <a:pt x="6252457" y="24348"/>
                  <a:pt x="6432932" y="0"/>
                </a:cubicBezTo>
                <a:cubicBezTo>
                  <a:pt x="6613407" y="-24348"/>
                  <a:pt x="6933585" y="49919"/>
                  <a:pt x="7195775" y="0"/>
                </a:cubicBezTo>
                <a:cubicBezTo>
                  <a:pt x="7457965" y="-49919"/>
                  <a:pt x="7435382" y="12595"/>
                  <a:pt x="7571504" y="0"/>
                </a:cubicBezTo>
                <a:cubicBezTo>
                  <a:pt x="7707626" y="-12595"/>
                  <a:pt x="7804683" y="35091"/>
                  <a:pt x="7947233" y="0"/>
                </a:cubicBezTo>
                <a:cubicBezTo>
                  <a:pt x="8089783" y="-35091"/>
                  <a:pt x="8352451" y="45578"/>
                  <a:pt x="8516519" y="0"/>
                </a:cubicBezTo>
                <a:cubicBezTo>
                  <a:pt x="8680587" y="-45578"/>
                  <a:pt x="9390283" y="139235"/>
                  <a:pt x="9677862" y="0"/>
                </a:cubicBezTo>
                <a:cubicBezTo>
                  <a:pt x="9701748" y="120559"/>
                  <a:pt x="9620032" y="356835"/>
                  <a:pt x="9677862" y="530915"/>
                </a:cubicBezTo>
                <a:cubicBezTo>
                  <a:pt x="9735692" y="704996"/>
                  <a:pt x="9631791" y="770451"/>
                  <a:pt x="9677862" y="934410"/>
                </a:cubicBezTo>
                <a:cubicBezTo>
                  <a:pt x="9723933" y="1098370"/>
                  <a:pt x="9633648" y="1166054"/>
                  <a:pt x="9677862" y="1380378"/>
                </a:cubicBezTo>
                <a:cubicBezTo>
                  <a:pt x="9722076" y="1594702"/>
                  <a:pt x="9638020" y="1751365"/>
                  <a:pt x="9677862" y="1996239"/>
                </a:cubicBezTo>
                <a:cubicBezTo>
                  <a:pt x="9717704" y="2241113"/>
                  <a:pt x="9661059" y="2330324"/>
                  <a:pt x="9677862" y="2442207"/>
                </a:cubicBezTo>
                <a:cubicBezTo>
                  <a:pt x="9694665" y="2554090"/>
                  <a:pt x="9655873" y="2786236"/>
                  <a:pt x="9677862" y="2973122"/>
                </a:cubicBezTo>
                <a:cubicBezTo>
                  <a:pt x="9699851" y="3160008"/>
                  <a:pt x="9649120" y="3215236"/>
                  <a:pt x="9677862" y="3376617"/>
                </a:cubicBezTo>
                <a:cubicBezTo>
                  <a:pt x="9706604" y="3537998"/>
                  <a:pt x="9675760" y="3846442"/>
                  <a:pt x="9677862" y="4247317"/>
                </a:cubicBezTo>
                <a:cubicBezTo>
                  <a:pt x="9394516" y="4292875"/>
                  <a:pt x="9293050" y="4175168"/>
                  <a:pt x="9011797" y="4247317"/>
                </a:cubicBezTo>
                <a:cubicBezTo>
                  <a:pt x="8730544" y="4319466"/>
                  <a:pt x="8529357" y="4195644"/>
                  <a:pt x="8345733" y="4247317"/>
                </a:cubicBezTo>
                <a:cubicBezTo>
                  <a:pt x="8162109" y="4298990"/>
                  <a:pt x="8064122" y="4215925"/>
                  <a:pt x="7970004" y="4247317"/>
                </a:cubicBezTo>
                <a:cubicBezTo>
                  <a:pt x="7875886" y="4278709"/>
                  <a:pt x="7727352" y="4210944"/>
                  <a:pt x="7594275" y="4247317"/>
                </a:cubicBezTo>
                <a:cubicBezTo>
                  <a:pt x="7461198" y="4283690"/>
                  <a:pt x="7132519" y="4212476"/>
                  <a:pt x="6928211" y="4247317"/>
                </a:cubicBezTo>
                <a:cubicBezTo>
                  <a:pt x="6723903" y="4282158"/>
                  <a:pt x="6694165" y="4214527"/>
                  <a:pt x="6552482" y="4247317"/>
                </a:cubicBezTo>
                <a:cubicBezTo>
                  <a:pt x="6410799" y="4280107"/>
                  <a:pt x="6263421" y="4226404"/>
                  <a:pt x="6079974" y="4247317"/>
                </a:cubicBezTo>
                <a:cubicBezTo>
                  <a:pt x="5896527" y="4268230"/>
                  <a:pt x="5694303" y="4156233"/>
                  <a:pt x="5317131" y="4247317"/>
                </a:cubicBezTo>
                <a:cubicBezTo>
                  <a:pt x="4939959" y="4338401"/>
                  <a:pt x="5101250" y="4218037"/>
                  <a:pt x="5038181" y="4247317"/>
                </a:cubicBezTo>
                <a:cubicBezTo>
                  <a:pt x="4975112" y="4276597"/>
                  <a:pt x="4746056" y="4246418"/>
                  <a:pt x="4468895" y="4247317"/>
                </a:cubicBezTo>
                <a:cubicBezTo>
                  <a:pt x="4191734" y="4248216"/>
                  <a:pt x="4038783" y="4215648"/>
                  <a:pt x="3802830" y="4247317"/>
                </a:cubicBezTo>
                <a:cubicBezTo>
                  <a:pt x="3566878" y="4278986"/>
                  <a:pt x="3256389" y="4173122"/>
                  <a:pt x="3039987" y="4247317"/>
                </a:cubicBezTo>
                <a:cubicBezTo>
                  <a:pt x="2823585" y="4321512"/>
                  <a:pt x="2493174" y="4230842"/>
                  <a:pt x="2277144" y="4247317"/>
                </a:cubicBezTo>
                <a:cubicBezTo>
                  <a:pt x="2061114" y="4263792"/>
                  <a:pt x="2039369" y="4234263"/>
                  <a:pt x="1804637" y="4247317"/>
                </a:cubicBezTo>
                <a:cubicBezTo>
                  <a:pt x="1569905" y="4260371"/>
                  <a:pt x="1577439" y="4207206"/>
                  <a:pt x="1428908" y="4247317"/>
                </a:cubicBezTo>
                <a:cubicBezTo>
                  <a:pt x="1280377" y="4287428"/>
                  <a:pt x="1277851" y="4220341"/>
                  <a:pt x="1149958" y="4247317"/>
                </a:cubicBezTo>
                <a:cubicBezTo>
                  <a:pt x="1022065" y="4274293"/>
                  <a:pt x="719458" y="4234266"/>
                  <a:pt x="580672" y="4247317"/>
                </a:cubicBezTo>
                <a:cubicBezTo>
                  <a:pt x="441886" y="4260368"/>
                  <a:pt x="283249" y="4184401"/>
                  <a:pt x="0" y="4247317"/>
                </a:cubicBezTo>
                <a:cubicBezTo>
                  <a:pt x="-23050" y="3973710"/>
                  <a:pt x="13092" y="3926430"/>
                  <a:pt x="0" y="3631456"/>
                </a:cubicBezTo>
                <a:cubicBezTo>
                  <a:pt x="-13092" y="3336482"/>
                  <a:pt x="26714" y="3362892"/>
                  <a:pt x="0" y="3227961"/>
                </a:cubicBezTo>
                <a:cubicBezTo>
                  <a:pt x="-26714" y="3093030"/>
                  <a:pt x="10758" y="2888968"/>
                  <a:pt x="0" y="2697046"/>
                </a:cubicBezTo>
                <a:cubicBezTo>
                  <a:pt x="-10758" y="2505125"/>
                  <a:pt x="20168" y="2438060"/>
                  <a:pt x="0" y="2293551"/>
                </a:cubicBezTo>
                <a:cubicBezTo>
                  <a:pt x="-20168" y="2149043"/>
                  <a:pt x="26439" y="1918570"/>
                  <a:pt x="0" y="1762637"/>
                </a:cubicBezTo>
                <a:cubicBezTo>
                  <a:pt x="-26439" y="1606704"/>
                  <a:pt x="47610" y="1387129"/>
                  <a:pt x="0" y="1274195"/>
                </a:cubicBezTo>
                <a:cubicBezTo>
                  <a:pt x="-47610" y="1161261"/>
                  <a:pt x="4508" y="787985"/>
                  <a:pt x="0" y="658334"/>
                </a:cubicBezTo>
                <a:cubicBezTo>
                  <a:pt x="-4508" y="528683"/>
                  <a:pt x="62614" y="27751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203583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274320" tIns="274320" rIns="274320" bIns="274320">
            <a:spAutoFit/>
          </a:bodyPr>
          <a:lstStyle/>
          <a:p>
            <a:pPr algn="l"/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For me, and for many other fat people, reclaiming the word </a:t>
            </a:r>
            <a:r>
              <a:rPr lang="en-US" sz="2400" b="0" i="1" dirty="0">
                <a:solidFill>
                  <a:srgbClr val="363432"/>
                </a:solidFill>
                <a:effectLst/>
                <a:latin typeface="Graphik"/>
              </a:rPr>
              <a:t>fat</a:t>
            </a:r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 is about reclaiming our very bodies, starting with the right to name them. </a:t>
            </a:r>
            <a:r>
              <a:rPr lang="en-US" sz="2400" b="0" i="1" dirty="0">
                <a:solidFill>
                  <a:srgbClr val="363432"/>
                </a:solidFill>
                <a:effectLst/>
                <a:latin typeface="Graphik"/>
              </a:rPr>
              <a:t>Fat</a:t>
            </a:r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 isn’t a negative aspect of one’s body any more than </a:t>
            </a:r>
            <a:r>
              <a:rPr lang="en-US" sz="2400" b="0" i="1" dirty="0">
                <a:solidFill>
                  <a:srgbClr val="363432"/>
                </a:solidFill>
                <a:effectLst/>
                <a:latin typeface="Graphik"/>
              </a:rPr>
              <a:t>tall</a:t>
            </a:r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 or </a:t>
            </a:r>
            <a:r>
              <a:rPr lang="en-US" sz="2400" b="0" i="1" dirty="0">
                <a:solidFill>
                  <a:srgbClr val="363432"/>
                </a:solidFill>
                <a:effectLst/>
                <a:latin typeface="Graphik"/>
              </a:rPr>
              <a:t>short</a:t>
            </a:r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…</a:t>
            </a:r>
          </a:p>
          <a:p>
            <a:pPr algn="l"/>
            <a:endParaRPr lang="en-US" sz="2400" b="0" i="0" dirty="0">
              <a:solidFill>
                <a:srgbClr val="363432"/>
              </a:solidFill>
              <a:effectLst/>
              <a:latin typeface="Graphik"/>
            </a:endParaRPr>
          </a:p>
          <a:p>
            <a:pPr algn="l"/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Yes, </a:t>
            </a:r>
            <a:r>
              <a:rPr lang="en-US" sz="2400" b="0" i="1" dirty="0">
                <a:solidFill>
                  <a:srgbClr val="363432"/>
                </a:solidFill>
                <a:effectLst/>
                <a:latin typeface="Graphik"/>
              </a:rPr>
              <a:t>fat</a:t>
            </a:r>
            <a:r>
              <a:rPr lang="en-US" sz="2400" b="0" i="0" dirty="0">
                <a:solidFill>
                  <a:srgbClr val="363432"/>
                </a:solidFill>
                <a:effectLst/>
                <a:latin typeface="Graphik"/>
              </a:rPr>
              <a:t> is a term with baggage, especially with straight-size people. But while it may feel loaded to those straight-size people, it is a key step in the healing and liberation of many fat people…</a:t>
            </a:r>
          </a:p>
          <a:p>
            <a:endParaRPr lang="en-US" sz="2400" dirty="0">
              <a:solidFill>
                <a:srgbClr val="202124"/>
              </a:solidFill>
              <a:latin typeface="+mj-lt"/>
            </a:endParaRPr>
          </a:p>
          <a:p>
            <a:pPr algn="r"/>
            <a:r>
              <a:rPr lang="en-US" sz="2400" dirty="0">
                <a:solidFill>
                  <a:srgbClr val="202124"/>
                </a:solidFill>
                <a:latin typeface="+mj-lt"/>
              </a:rPr>
              <a:t>Aubrey Gordon, author of </a:t>
            </a:r>
            <a:r>
              <a:rPr lang="en-US" sz="2400" u="sng" dirty="0">
                <a:solidFill>
                  <a:srgbClr val="202124"/>
                </a:solidFill>
                <a:latin typeface="+mj-lt"/>
              </a:rPr>
              <a:t>“You Just Need to Lose Weight” </a:t>
            </a:r>
          </a:p>
          <a:p>
            <a:pPr algn="r"/>
            <a:r>
              <a:rPr lang="en-US" sz="2400" u="sng" dirty="0">
                <a:solidFill>
                  <a:srgbClr val="202124"/>
                </a:solidFill>
                <a:latin typeface="+mj-lt"/>
              </a:rPr>
              <a:t>and 19 Other Myths About Fat People</a:t>
            </a:r>
            <a:r>
              <a:rPr lang="en-US" sz="2400" baseline="30000" dirty="0">
                <a:solidFill>
                  <a:srgbClr val="202124"/>
                </a:solidFill>
                <a:latin typeface="+mj-lt"/>
              </a:rPr>
              <a:t>1</a:t>
            </a:r>
            <a:endParaRPr lang="en-US" sz="24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72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C2BF-65FB-4781-8B38-5A68E481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Focus on Body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5FE2-B191-4E60-98F8-DD361EC4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10750826" cy="4351338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2,000 years ago, Greek physician Galen: “bad humors” causes large bodies, and prescribed massage, baths, and “slimming foods”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 1</a:t>
            </a:r>
            <a:endParaRPr lang="en-US" b="0" i="0" dirty="0">
              <a:solidFill>
                <a:srgbClr val="000000"/>
              </a:solidFill>
              <a:effectLst/>
              <a:latin typeface="AGaramondPro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1800’s –mathematician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GaramondPro"/>
              </a:rPr>
              <a:t>Quetelet</a:t>
            </a:r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 interested in “social physics” develop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GaramondPro"/>
              </a:rPr>
              <a:t>ht</a:t>
            </a:r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/wt2 as index of (northern European) “average man”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2</a:t>
            </a:r>
          </a:p>
          <a:p>
            <a:r>
              <a:rPr lang="en-US" dirty="0">
                <a:solidFill>
                  <a:srgbClr val="000000"/>
                </a:solidFill>
                <a:latin typeface="AGaramondPro"/>
              </a:rPr>
              <a:t>1900’s – scales affordable, doctors started recording weight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 1</a:t>
            </a:r>
            <a:endParaRPr lang="en-US" b="0" i="0" dirty="0">
              <a:solidFill>
                <a:srgbClr val="000000"/>
              </a:solidFill>
              <a:effectLst/>
              <a:latin typeface="AGaramondPro"/>
            </a:endParaRPr>
          </a:p>
          <a:p>
            <a:r>
              <a:rPr lang="en-US" dirty="0">
                <a:solidFill>
                  <a:srgbClr val="000000"/>
                </a:solidFill>
                <a:latin typeface="AGaramondPro"/>
              </a:rPr>
              <a:t>1920’s – Flapper dresses, thin “in vogue”.  Thyroid med inappropriate </a:t>
            </a:r>
            <a:r>
              <a:rPr lang="en-US" dirty="0" err="1">
                <a:solidFill>
                  <a:srgbClr val="000000"/>
                </a:solidFill>
                <a:latin typeface="AGaramondPro"/>
              </a:rPr>
              <a:t>rx’d</a:t>
            </a:r>
            <a:r>
              <a:rPr lang="en-US" dirty="0">
                <a:solidFill>
                  <a:srgbClr val="000000"/>
                </a:solidFill>
                <a:latin typeface="AGaramondPro"/>
              </a:rPr>
              <a:t> for weight loss.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1</a:t>
            </a:r>
            <a:endParaRPr lang="en-US" dirty="0">
              <a:solidFill>
                <a:srgbClr val="000000"/>
              </a:solidFill>
              <a:latin typeface="AGaramond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A7C84-52D3-4052-8991-8B07EC0B62C6}"/>
              </a:ext>
            </a:extLst>
          </p:cNvPr>
          <p:cNvSpPr txBox="1"/>
          <p:nvPr/>
        </p:nvSpPr>
        <p:spPr>
          <a:xfrm>
            <a:off x="3856382" y="4967614"/>
            <a:ext cx="948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baseline="30000" dirty="0">
                <a:solidFill>
                  <a:srgbClr val="21212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Brown, H. (2015).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How Obesity Became a Disease. 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Atlantic.  Retrieved April 5, 2023 from 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https://www.theatlantic.com/health/archive/2015/03/how-obesity-became-a-disease/388300/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2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200" b="0" i="0" baseline="30000" dirty="0">
              <a:solidFill>
                <a:srgbClr val="21212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sz="1200" b="0" i="0" baseline="30000" dirty="0">
                <a:solidFill>
                  <a:srgbClr val="212121"/>
                </a:solidFill>
                <a:latin typeface="Roboto" panose="02000000000000000000" pitchFamily="2" charset="0"/>
              </a:rPr>
              <a:t>2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Nuttall FQ. Body Mass Index: Obesity, BMI, and Health: A Critical Review.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Nutr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Today. 2015 May;50(3):117-128.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10.1097/NT.0000000000000092.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Epub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2015 Apr 7. PMID: 27340299; PMCID: PMC4890841.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510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C2BF-65FB-4781-8B38-5A68E481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5FE2-B191-4E60-98F8-DD361EC4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16"/>
            <a:ext cx="10750826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GaramondPro"/>
              </a:rPr>
              <a:t>1940s through 1990’s - Medical community increasingly viewed obesity as an issue requiring medical treatment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 1</a:t>
            </a:r>
            <a:endParaRPr lang="en-US" b="0" i="0" dirty="0">
              <a:solidFill>
                <a:srgbClr val="000000"/>
              </a:solidFill>
              <a:effectLst/>
              <a:latin typeface="AGaramondPro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1957 - Met Life height-weight charts in 1957 (to assess financial risk) 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2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1970s – Nutrition and public health researcher Keys criticized Met Life height-weight charts and found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GaramondPro"/>
              </a:rPr>
              <a:t>Quetelet’s</a:t>
            </a:r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 Index better correlated with disease statistics – called it BMI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.2</a:t>
            </a:r>
          </a:p>
          <a:p>
            <a:endParaRPr lang="en-US" b="0" i="0" baseline="30000" dirty="0">
              <a:solidFill>
                <a:srgbClr val="000000"/>
              </a:solidFill>
              <a:effectLst/>
              <a:latin typeface="AGaramondPro"/>
            </a:endParaRPr>
          </a:p>
          <a:p>
            <a:pPr marL="457200" lvl="1" indent="0">
              <a:buNone/>
            </a:pP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A7C84-52D3-4052-8991-8B07EC0B62C6}"/>
              </a:ext>
            </a:extLst>
          </p:cNvPr>
          <p:cNvSpPr txBox="1"/>
          <p:nvPr/>
        </p:nvSpPr>
        <p:spPr>
          <a:xfrm>
            <a:off x="4263887" y="5264201"/>
            <a:ext cx="948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baseline="30000" dirty="0">
                <a:solidFill>
                  <a:srgbClr val="21212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Brown, H. (2015).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How Obesity Became a Disease. 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Atlantic.  Retrieved April 5, 2023 from 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https://www.theatlantic.com/health/archive/2015/03/how-obesity-became-a-disease/388300/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2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200" b="0" i="0" baseline="30000" dirty="0">
              <a:solidFill>
                <a:srgbClr val="21212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sz="1200" b="0" i="0" baseline="30000" dirty="0">
                <a:solidFill>
                  <a:srgbClr val="212121"/>
                </a:solidFill>
                <a:latin typeface="Roboto" panose="02000000000000000000" pitchFamily="2" charset="0"/>
              </a:rPr>
              <a:t>2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Nuttall FQ. Body Mass Index: Obesity, BMI, and Health: A Critical Review.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Nutr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Today. 2015 May;50(3):117-128.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10.1097/NT.0000000000000092.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Epub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2015 Apr 7. PMID: 27340299; PMCID: PMC4890841.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642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C2BF-65FB-4781-8B38-5A68E481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5FE2-B191-4E60-98F8-DD361EC4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16"/>
            <a:ext cx="10750826" cy="4351338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2013 – AMA members voted to consider obesity a “disease”, against the recommendation of its Committee on Science and Public Health who stated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GaramondPro"/>
              </a:rPr>
              <a:t>Doesn’t fit definition - No symptoms, not always harmful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It’s a normal body </a:t>
            </a:r>
            <a:r>
              <a:rPr lang="en-US" dirty="0">
                <a:solidFill>
                  <a:srgbClr val="000000"/>
                </a:solidFill>
                <a:latin typeface="AGaramondPro"/>
              </a:rPr>
              <a:t>function – the problem lies elsewhere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GaramondPro"/>
              </a:rPr>
              <a:t>Medicalizing obesity could increase stigma and push some people into unnecessary treatment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GaramondPro"/>
              </a:rPr>
              <a:t>1</a:t>
            </a:r>
          </a:p>
          <a:p>
            <a:pPr lvl="1"/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A7C84-52D3-4052-8991-8B07EC0B62C6}"/>
              </a:ext>
            </a:extLst>
          </p:cNvPr>
          <p:cNvSpPr txBox="1"/>
          <p:nvPr/>
        </p:nvSpPr>
        <p:spPr>
          <a:xfrm>
            <a:off x="4283765" y="5264200"/>
            <a:ext cx="948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baseline="30000" dirty="0">
                <a:solidFill>
                  <a:srgbClr val="21212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Brown, H. (2015).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How Obesity Became a Disease. 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Atlantic.  Retrieved April 5, 2023 from 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https://www.theatlantic.com/health/archive/2015/03/how-obesity-became-a-disease/388300/</a:t>
            </a:r>
            <a:r>
              <a:rPr lang="en-US" sz="12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2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200" b="0" i="0" baseline="30000" dirty="0">
              <a:solidFill>
                <a:srgbClr val="21212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7083-0124-4E07-8F60-96F16CB3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 of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2FD1-D978-4137-9F73-DAE743A8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71"/>
            <a:ext cx="10515600" cy="4184372"/>
          </a:xfrm>
        </p:spPr>
        <p:txBody>
          <a:bodyPr>
            <a:normAutofit/>
          </a:bodyPr>
          <a:lstStyle/>
          <a:p>
            <a:r>
              <a:rPr lang="en-US" dirty="0"/>
              <a:t>2016 Meta-analysis of 72 studies:  Grade 2 and 3 obesity associated with significantly higher all-cause mortality, but Grade 1 was not, and overweight was protective.</a:t>
            </a:r>
            <a:r>
              <a:rPr lang="en-US" baseline="30000" dirty="0"/>
              <a:t>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BMI &lt; 18.5 underweight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BMI 25-30 overweight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1 obesity: BMI of 30 to &lt; 35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2 obesity: BMI of 35 to &lt; 40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Class 3 obesity: BMI of 40 or higher. Class 3 obesity is sometimes categorized as “severe” obesity.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B72B4-E40A-41F7-922D-BB4EBB00EA4C}"/>
              </a:ext>
            </a:extLst>
          </p:cNvPr>
          <p:cNvSpPr txBox="1"/>
          <p:nvPr/>
        </p:nvSpPr>
        <p:spPr>
          <a:xfrm>
            <a:off x="4870174" y="5337313"/>
            <a:ext cx="679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baseline="3000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Flegal KM, Kit BK,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Orpana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H,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Graubard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BI. Association of all-cause mortality with overweight and obesity using standard body mass index categories: a systematic review and meta-analysis. JAMA. 2013 Jan 2;309(1):71-82.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10.1001/jama.2012.113905. PMID: 23280227; PMCID: PMC4855514.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D60CD-C5D1-4596-8F18-972F8E000EBD}"/>
              </a:ext>
            </a:extLst>
          </p:cNvPr>
          <p:cNvSpPr/>
          <p:nvPr/>
        </p:nvSpPr>
        <p:spPr>
          <a:xfrm rot="20214208">
            <a:off x="7445635" y="2477293"/>
            <a:ext cx="3199174" cy="1754326"/>
          </a:xfrm>
          <a:custGeom>
            <a:avLst/>
            <a:gdLst>
              <a:gd name="connsiteX0" fmla="*/ 0 w 3199174"/>
              <a:gd name="connsiteY0" fmla="*/ 0 h 1754326"/>
              <a:gd name="connsiteX1" fmla="*/ 597179 w 3199174"/>
              <a:gd name="connsiteY1" fmla="*/ 0 h 1754326"/>
              <a:gd name="connsiteX2" fmla="*/ 1194358 w 3199174"/>
              <a:gd name="connsiteY2" fmla="*/ 0 h 1754326"/>
              <a:gd name="connsiteX3" fmla="*/ 1759546 w 3199174"/>
              <a:gd name="connsiteY3" fmla="*/ 0 h 1754326"/>
              <a:gd name="connsiteX4" fmla="*/ 2292741 w 3199174"/>
              <a:gd name="connsiteY4" fmla="*/ 0 h 1754326"/>
              <a:gd name="connsiteX5" fmla="*/ 3199174 w 3199174"/>
              <a:gd name="connsiteY5" fmla="*/ 0 h 1754326"/>
              <a:gd name="connsiteX6" fmla="*/ 3199174 w 3199174"/>
              <a:gd name="connsiteY6" fmla="*/ 549689 h 1754326"/>
              <a:gd name="connsiteX7" fmla="*/ 3199174 w 3199174"/>
              <a:gd name="connsiteY7" fmla="*/ 1134464 h 1754326"/>
              <a:gd name="connsiteX8" fmla="*/ 3199174 w 3199174"/>
              <a:gd name="connsiteY8" fmla="*/ 1754326 h 1754326"/>
              <a:gd name="connsiteX9" fmla="*/ 2633987 w 3199174"/>
              <a:gd name="connsiteY9" fmla="*/ 1754326 h 1754326"/>
              <a:gd name="connsiteX10" fmla="*/ 2164774 w 3199174"/>
              <a:gd name="connsiteY10" fmla="*/ 1754326 h 1754326"/>
              <a:gd name="connsiteX11" fmla="*/ 1567595 w 3199174"/>
              <a:gd name="connsiteY11" fmla="*/ 1754326 h 1754326"/>
              <a:gd name="connsiteX12" fmla="*/ 1098383 w 3199174"/>
              <a:gd name="connsiteY12" fmla="*/ 1754326 h 1754326"/>
              <a:gd name="connsiteX13" fmla="*/ 501204 w 3199174"/>
              <a:gd name="connsiteY13" fmla="*/ 1754326 h 1754326"/>
              <a:gd name="connsiteX14" fmla="*/ 0 w 3199174"/>
              <a:gd name="connsiteY14" fmla="*/ 1754326 h 1754326"/>
              <a:gd name="connsiteX15" fmla="*/ 0 w 3199174"/>
              <a:gd name="connsiteY15" fmla="*/ 1152007 h 1754326"/>
              <a:gd name="connsiteX16" fmla="*/ 0 w 3199174"/>
              <a:gd name="connsiteY16" fmla="*/ 619862 h 1754326"/>
              <a:gd name="connsiteX17" fmla="*/ 0 w 3199174"/>
              <a:gd name="connsiteY17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9174" h="1754326" extrusionOk="0">
                <a:moveTo>
                  <a:pt x="0" y="0"/>
                </a:moveTo>
                <a:cubicBezTo>
                  <a:pt x="291452" y="-28843"/>
                  <a:pt x="326586" y="34786"/>
                  <a:pt x="597179" y="0"/>
                </a:cubicBezTo>
                <a:cubicBezTo>
                  <a:pt x="867772" y="-34786"/>
                  <a:pt x="938107" y="61973"/>
                  <a:pt x="1194358" y="0"/>
                </a:cubicBezTo>
                <a:cubicBezTo>
                  <a:pt x="1450609" y="-61973"/>
                  <a:pt x="1618075" y="28272"/>
                  <a:pt x="1759546" y="0"/>
                </a:cubicBezTo>
                <a:cubicBezTo>
                  <a:pt x="1901017" y="-28272"/>
                  <a:pt x="2165796" y="54215"/>
                  <a:pt x="2292741" y="0"/>
                </a:cubicBezTo>
                <a:cubicBezTo>
                  <a:pt x="2419686" y="-54215"/>
                  <a:pt x="2983075" y="105497"/>
                  <a:pt x="3199174" y="0"/>
                </a:cubicBezTo>
                <a:cubicBezTo>
                  <a:pt x="3230787" y="132783"/>
                  <a:pt x="3176696" y="400035"/>
                  <a:pt x="3199174" y="549689"/>
                </a:cubicBezTo>
                <a:cubicBezTo>
                  <a:pt x="3221652" y="699343"/>
                  <a:pt x="3171113" y="931380"/>
                  <a:pt x="3199174" y="1134464"/>
                </a:cubicBezTo>
                <a:cubicBezTo>
                  <a:pt x="3227235" y="1337549"/>
                  <a:pt x="3197782" y="1489575"/>
                  <a:pt x="3199174" y="1754326"/>
                </a:cubicBezTo>
                <a:cubicBezTo>
                  <a:pt x="2985977" y="1812958"/>
                  <a:pt x="2860847" y="1744460"/>
                  <a:pt x="2633987" y="1754326"/>
                </a:cubicBezTo>
                <a:cubicBezTo>
                  <a:pt x="2407127" y="1764192"/>
                  <a:pt x="2309583" y="1726970"/>
                  <a:pt x="2164774" y="1754326"/>
                </a:cubicBezTo>
                <a:cubicBezTo>
                  <a:pt x="2019965" y="1781682"/>
                  <a:pt x="1741696" y="1713639"/>
                  <a:pt x="1567595" y="1754326"/>
                </a:cubicBezTo>
                <a:cubicBezTo>
                  <a:pt x="1393494" y="1795013"/>
                  <a:pt x="1296864" y="1748330"/>
                  <a:pt x="1098383" y="1754326"/>
                </a:cubicBezTo>
                <a:cubicBezTo>
                  <a:pt x="899902" y="1760322"/>
                  <a:pt x="755547" y="1717076"/>
                  <a:pt x="501204" y="1754326"/>
                </a:cubicBezTo>
                <a:cubicBezTo>
                  <a:pt x="246861" y="1791576"/>
                  <a:pt x="132110" y="1729404"/>
                  <a:pt x="0" y="1754326"/>
                </a:cubicBezTo>
                <a:cubicBezTo>
                  <a:pt x="-48494" y="1456331"/>
                  <a:pt x="29706" y="1301904"/>
                  <a:pt x="0" y="1152007"/>
                </a:cubicBezTo>
                <a:cubicBezTo>
                  <a:pt x="-29706" y="1002110"/>
                  <a:pt x="53430" y="847764"/>
                  <a:pt x="0" y="619862"/>
                </a:cubicBezTo>
                <a:cubicBezTo>
                  <a:pt x="-53430" y="391961"/>
                  <a:pt x="21336" y="25585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7069269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on BMI later!</a:t>
            </a:r>
          </a:p>
        </p:txBody>
      </p:sp>
    </p:spTree>
    <p:extLst>
      <p:ext uri="{BB962C8B-B14F-4D97-AF65-F5344CB8AC3E}">
        <p14:creationId xmlns:p14="http://schemas.microsoft.com/office/powerpoint/2010/main" val="3984221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e1a4cd2-9ec8-4c86-b34b-006c7e859e49"/>
</p:tagLst>
</file>

<file path=ppt/theme/theme1.xml><?xml version="1.0" encoding="utf-8"?>
<a:theme xmlns:a="http://schemas.openxmlformats.org/drawingml/2006/main" name="ETSU_QCOM">
  <a:themeElements>
    <a:clrScheme name="ETS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42"/>
      </a:accent1>
      <a:accent2>
        <a:srgbClr val="FFC72C"/>
      </a:accent2>
      <a:accent3>
        <a:srgbClr val="5E8AB4"/>
      </a:accent3>
      <a:accent4>
        <a:srgbClr val="F8E08E"/>
      </a:accent4>
      <a:accent5>
        <a:srgbClr val="789D4A"/>
      </a:accent5>
      <a:accent6>
        <a:srgbClr val="C6AA76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SU_QCOM" id="{FB48ECE0-ED3F-40A3-8A4A-D06A340224BD}" vid="{92879023-8721-447C-AC2B-EAC08F61C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AA37B33893347AD44FC942EFF518D" ma:contentTypeVersion="14" ma:contentTypeDescription="Create a new document." ma:contentTypeScope="" ma:versionID="07b4b8619ede78946c0f0671acda4a87">
  <xsd:schema xmlns:xsd="http://www.w3.org/2001/XMLSchema" xmlns:xs="http://www.w3.org/2001/XMLSchema" xmlns:p="http://schemas.microsoft.com/office/2006/metadata/properties" xmlns:ns3="fe6a1666-2650-4b47-8289-2a012f13852b" xmlns:ns4="ab303b1e-5f0a-4c74-80f9-f91c14462d82" targetNamespace="http://schemas.microsoft.com/office/2006/metadata/properties" ma:root="true" ma:fieldsID="4b642f5d12932d5530089fdd69f3e0b0" ns3:_="" ns4:_="">
    <xsd:import namespace="fe6a1666-2650-4b47-8289-2a012f13852b"/>
    <xsd:import namespace="ab303b1e-5f0a-4c74-80f9-f91c14462d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a1666-2650-4b47-8289-2a012f1385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3b1e-5f0a-4c74-80f9-f91c14462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69D35-3E0E-49AA-ABE8-6359D3169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a1666-2650-4b47-8289-2a012f13852b"/>
    <ds:schemaRef ds:uri="ab303b1e-5f0a-4c74-80f9-f91c14462d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EDADAA-FDBC-49B0-9520-C11FB9A69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7568A6-1B34-4B8C-A84F-8FD1F4CF35F6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ab303b1e-5f0a-4c74-80f9-f91c14462d82"/>
    <ds:schemaRef ds:uri="fe6a1666-2650-4b47-8289-2a012f1385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3339</TotalTime>
  <Words>1501</Words>
  <Application>Microsoft Office PowerPoint</Application>
  <PresentationFormat>Widescreen</PresentationFormat>
  <Paragraphs>116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AGaramondPro</vt:lpstr>
      <vt:lpstr>Arial</vt:lpstr>
      <vt:lpstr>BlinkMacSystemFont</vt:lpstr>
      <vt:lpstr>Calibri</vt:lpstr>
      <vt:lpstr>Cooper Black</vt:lpstr>
      <vt:lpstr>Garamond</vt:lpstr>
      <vt:lpstr>Graphik</vt:lpstr>
      <vt:lpstr>Open Sans</vt:lpstr>
      <vt:lpstr>Roboto</vt:lpstr>
      <vt:lpstr>Roboto Medium</vt:lpstr>
      <vt:lpstr>Trebuchet MS</vt:lpstr>
      <vt:lpstr>Verdana</vt:lpstr>
      <vt:lpstr>ETSU_QCOM</vt:lpstr>
      <vt:lpstr>Rural Obesity and Eating Disorders</vt:lpstr>
      <vt:lpstr>Disclosures</vt:lpstr>
      <vt:lpstr>Learning Objectives</vt:lpstr>
      <vt:lpstr>PowerPoint Presentation</vt:lpstr>
      <vt:lpstr>Terminology - Obese vs Fat, Overweight vs Large-Body</vt:lpstr>
      <vt:lpstr>History of Focus on Body Size</vt:lpstr>
      <vt:lpstr>History (cont’d)</vt:lpstr>
      <vt:lpstr>History (cont’d)</vt:lpstr>
      <vt:lpstr>Health effects of obesity</vt:lpstr>
      <vt:lpstr>PowerPoint Presentation</vt:lpstr>
      <vt:lpstr>Tools to measure body composition</vt:lpstr>
      <vt:lpstr>Tools to measure body composition</vt:lpstr>
      <vt:lpstr>32-study review of tools to measure body composition:</vt:lpstr>
      <vt:lpstr>PowerPoint Presentation</vt:lpstr>
      <vt:lpstr>Obesity Prevalence</vt:lpstr>
      <vt:lpstr>PowerPoint Presentation</vt:lpstr>
      <vt:lpstr>PowerPoint Presentation</vt:lpstr>
      <vt:lpstr>What are some factors affecting obesity prevalence?</vt:lpstr>
      <vt:lpstr>PowerPoint Presentation</vt:lpstr>
      <vt:lpstr>PowerPoint Presentation</vt:lpstr>
      <vt:lpstr>Screening Tool – SBIRT-ED</vt:lpstr>
      <vt:lpstr>PowerPoint Presentation</vt:lpstr>
      <vt:lpstr>Questions?  Comments?  Learning points for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ROBINSONMD@mail.etsu.edu</dc:creator>
  <cp:lastModifiedBy>Robinson, Melissa Dunavant</cp:lastModifiedBy>
  <cp:revision>207</cp:revision>
  <dcterms:created xsi:type="dcterms:W3CDTF">2021-11-09T20:36:32Z</dcterms:created>
  <dcterms:modified xsi:type="dcterms:W3CDTF">2023-04-06T16:31:05Z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0x01010083BAA37B33893347AD44FC942EFF518D</vt:lpwstr>
  </property>
</Properties>
</file>